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Bernoru SemiCondensed" panose="020B0604020202020204" charset="0"/>
      <p:regular r:id="rId14"/>
    </p:embeddedFont>
    <p:embeddedFont>
      <p:font typeface="Canva Sans Bold" panose="020B0604020202020204" charset="0"/>
      <p:regular r:id="rId15"/>
    </p:embeddedFont>
    <p:embeddedFont>
      <p:font typeface="Lato" panose="020F0502020204030203" pitchFamily="34" charset="0"/>
      <p:regular r:id="rId16"/>
    </p:embeddedFont>
    <p:embeddedFont>
      <p:font typeface="Lato Bold" panose="020F0502020204030203"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14"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not a meeting but a group that performs service outside the home group to find ways to carry the message. Similar to GSA and Intergroup but on a smaller scale.</a:t>
            </a:r>
          </a:p>
          <a:p>
            <a:endParaRPr lang="en-US"/>
          </a:p>
          <a:p>
            <a:endParaRPr lang="en-US"/>
          </a:p>
          <a:p>
            <a:r>
              <a:rPr lang="en-US"/>
              <a:t>YPAA comes from Young People in Alcoholics Anonymous. By this we mean someone who declares themselves an alcoholic and has become sober at an early age. This includes alcoholics in general who are young at heart and have room to grow in their sobriety.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answer to this question is YPAA definitely part of the overall AA service structure. To the left is one of our current members giving a keynote talk at the 10th annual Empire State Convention of YPAA aka ESCYPAA last year in Poughkeepsie, New York. This is a big example of BUFFYPAA simply doing what AA was formed to do, share our experience, strength, and hope with each other of how we solved our common problem.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Young People's Groups in Alcoholics Anonymous began appearing around 1945 in Los Angeles, Cleveland, and Philadelphia, and now they can be found all across North America. In 1958, the first International Young People of AA's convention was held in Niagara Falls, NY, at Hotel Niagara, and it has met on an annual basis ever since. At the 1960 AA Convention, Bill W. noted that the age of new members was much lower than when he and Dr. Bob founded AA 25 years earlier. In a letter to ICYPAA dated June 15, 1969, Bill wrote (read letter in image).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AA in general, YPAA is all over the globe! This shows just some of the examples of where we are in the continental United States. Not pictured is also Hawaii, Alaska, Australia, the United Kingdom, and more. As in this program, we are not alone!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Service wise as a committee we work towards creating ideas and putting forth the action to create events that include panels, speakers, food, friendly competitions, and overall fellowship! The QR code on the slide will send you to our Facebook page that you can request to join to stay informed on what BUFFYPAA is up 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pictures show some familiar members of our fellowship having fun while sober. Whether it is floating down a river with one another, dancing our butts off during a convention, or even riding a fake bull at an event in another state across the country! YPAA shows that people in AA as a whole are not a glum lot!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BUFFYPAA is a small part of the giant whole which is YPAA and the overall AA service structure. We need anyone that is:</a:t>
            </a:r>
          </a:p>
          <a:p>
            <a:endParaRPr lang="en-US"/>
          </a:p>
          <a:p>
            <a:r>
              <a:rPr lang="en-US"/>
              <a:t>1. An alcoholic with a desire to stop drinking. </a:t>
            </a:r>
          </a:p>
          <a:p>
            <a:endParaRPr lang="en-US"/>
          </a:p>
          <a:p>
            <a:r>
              <a:rPr lang="en-US"/>
              <a:t>2. Be young at heart (age really does not matter)</a:t>
            </a:r>
          </a:p>
          <a:p>
            <a:endParaRPr lang="en-US"/>
          </a:p>
          <a:p>
            <a:r>
              <a:rPr lang="en-US"/>
              <a:t>This is a small part of doing service outside of the home group. This is not just another AA meeting/group.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area 50 for allowing BUFFYPAA to present here today. To be honest this presentation alone would not convince a newcomer or anyone to join YPAA more than going to an actual convention. New York State will be holding their's next weekend in Binghamton, NY. This will be the 11th ESCYPAA aka the Empire State Conference of Young People in AA. Just gather yourselves and others and get in the car! In my experience you will not regret it. Maybe someday it can be held in Buffalo again, but we cannot do it alone! Lastly, please consider coming to our next event with your chance to join the committee since we will have our annual elections. 12-13-25 3:30pm at St. John's Lutheran Church in West Seneca. Fun and games too!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5.png"/><Relationship Id="rId1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10.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8.sv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5.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5" Type="http://schemas.openxmlformats.org/officeDocument/2006/relationships/image" Target="../media/image29.jpeg"/><Relationship Id="rId10" Type="http://schemas.openxmlformats.org/officeDocument/2006/relationships/image" Target="../media/image12.svg"/><Relationship Id="rId4" Type="http://schemas.openxmlformats.org/officeDocument/2006/relationships/notesSlide" Target="../notesSlides/notesSlide6.xml"/><Relationship Id="rId9" Type="http://schemas.openxmlformats.org/officeDocument/2006/relationships/image" Target="../media/image11.pn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31.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2.sv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2">
              <a:extLst>
                <a:ext uri="{96DAC541-7B7A-43D3-8B79-37D633B846F1}">
                  <asvg:svgBlip xmlns:asvg="http://schemas.microsoft.com/office/drawing/2016/SVG/main" r:embed="rId3"/>
                </a:ext>
              </a:extLst>
            </a:blip>
            <a:stretch>
              <a:fillRect r="-1882"/>
            </a:stretch>
          </a:blipFill>
        </p:spPr>
        <p:txBody>
          <a:bodyPr/>
          <a:lstStyle/>
          <a:p>
            <a:endParaRPr lang="en-US"/>
          </a:p>
        </p:txBody>
      </p:sp>
      <p:sp>
        <p:nvSpPr>
          <p:cNvPr id="4" name="Freeform 4"/>
          <p:cNvSpPr/>
          <p:nvPr/>
        </p:nvSpPr>
        <p:spPr>
          <a:xfrm rot="-4721483">
            <a:off x="12789433" y="-629018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71862">
            <a:off x="-4123312" y="788915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028700" y="1028700"/>
            <a:ext cx="3054103" cy="871602"/>
            <a:chOff x="0" y="0"/>
            <a:chExt cx="1424030" cy="406400"/>
          </a:xfrm>
        </p:grpSpPr>
        <p:sp>
          <p:nvSpPr>
            <p:cNvPr id="7" name="Freeform 7"/>
            <p:cNvSpPr/>
            <p:nvPr/>
          </p:nvSpPr>
          <p:spPr>
            <a:xfrm>
              <a:off x="0" y="0"/>
              <a:ext cx="1424030" cy="406400"/>
            </a:xfrm>
            <a:custGeom>
              <a:avLst/>
              <a:gdLst/>
              <a:ahLst/>
              <a:cxnLst/>
              <a:rect l="l" t="t" r="r" b="b"/>
              <a:pathLst>
                <a:path w="1424030" h="406400">
                  <a:moveTo>
                    <a:pt x="1220830" y="0"/>
                  </a:moveTo>
                  <a:cubicBezTo>
                    <a:pt x="1333054" y="0"/>
                    <a:pt x="1424030" y="90976"/>
                    <a:pt x="1424030" y="203200"/>
                  </a:cubicBezTo>
                  <a:cubicBezTo>
                    <a:pt x="1424030" y="315424"/>
                    <a:pt x="1333054" y="406400"/>
                    <a:pt x="1220830" y="406400"/>
                  </a:cubicBezTo>
                  <a:lnTo>
                    <a:pt x="203200" y="406400"/>
                  </a:lnTo>
                  <a:cubicBezTo>
                    <a:pt x="90976" y="406400"/>
                    <a:pt x="0" y="315424"/>
                    <a:pt x="0" y="203200"/>
                  </a:cubicBezTo>
                  <a:cubicBezTo>
                    <a:pt x="0" y="90976"/>
                    <a:pt x="90976" y="0"/>
                    <a:pt x="203200" y="0"/>
                  </a:cubicBezTo>
                  <a:close/>
                </a:path>
              </a:pathLst>
            </a:custGeom>
            <a:solidFill>
              <a:srgbClr val="D0774B"/>
            </a:solidFill>
          </p:spPr>
          <p:txBody>
            <a:bodyPr/>
            <a:lstStyle/>
            <a:p>
              <a:endParaRPr lang="en-US"/>
            </a:p>
          </p:txBody>
        </p:sp>
        <p:sp>
          <p:nvSpPr>
            <p:cNvPr id="8" name="TextBox 8"/>
            <p:cNvSpPr txBox="1"/>
            <p:nvPr/>
          </p:nvSpPr>
          <p:spPr>
            <a:xfrm>
              <a:off x="0" y="-38100"/>
              <a:ext cx="1424030" cy="444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15747" y="-1106792"/>
            <a:ext cx="2476736" cy="2213583"/>
          </a:xfrm>
          <a:custGeom>
            <a:avLst/>
            <a:gdLst/>
            <a:ahLst/>
            <a:cxnLst/>
            <a:rect l="l" t="t" r="r" b="b"/>
            <a:pathLst>
              <a:path w="2476736" h="2213583">
                <a:moveTo>
                  <a:pt x="0" y="0"/>
                </a:moveTo>
                <a:lnTo>
                  <a:pt x="2476737" y="0"/>
                </a:lnTo>
                <a:lnTo>
                  <a:pt x="2476737" y="2213584"/>
                </a:lnTo>
                <a:lnTo>
                  <a:pt x="0" y="22135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946508" y="8391098"/>
            <a:ext cx="1609244" cy="972105"/>
          </a:xfrm>
          <a:custGeom>
            <a:avLst/>
            <a:gdLst/>
            <a:ahLst/>
            <a:cxnLst/>
            <a:rect l="l" t="t" r="r" b="b"/>
            <a:pathLst>
              <a:path w="1609244" h="972105">
                <a:moveTo>
                  <a:pt x="0" y="0"/>
                </a:moveTo>
                <a:lnTo>
                  <a:pt x="1609244" y="0"/>
                </a:lnTo>
                <a:lnTo>
                  <a:pt x="1609244" y="972105"/>
                </a:lnTo>
                <a:lnTo>
                  <a:pt x="0" y="972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7534756" y="1085295"/>
            <a:ext cx="1609244" cy="972105"/>
          </a:xfrm>
          <a:custGeom>
            <a:avLst/>
            <a:gdLst/>
            <a:ahLst/>
            <a:cxnLst/>
            <a:rect l="l" t="t" r="r" b="b"/>
            <a:pathLst>
              <a:path w="1609244" h="972105">
                <a:moveTo>
                  <a:pt x="0" y="0"/>
                </a:moveTo>
                <a:lnTo>
                  <a:pt x="1609244" y="0"/>
                </a:lnTo>
                <a:lnTo>
                  <a:pt x="1609244" y="972105"/>
                </a:lnTo>
                <a:lnTo>
                  <a:pt x="0" y="972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4108820" y="9029273"/>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5978223" y="4152183"/>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14"/>
            <a:stretch>
              <a:fillRect/>
            </a:stretch>
          </a:blipFill>
        </p:spPr>
        <p:txBody>
          <a:bodyPr/>
          <a:lstStyle/>
          <a:p>
            <a:endParaRPr lang="en-US"/>
          </a:p>
        </p:txBody>
      </p:sp>
      <p:sp>
        <p:nvSpPr>
          <p:cNvPr id="15" name="Freeform 15"/>
          <p:cNvSpPr/>
          <p:nvPr/>
        </p:nvSpPr>
        <p:spPr>
          <a:xfrm rot="1494342">
            <a:off x="12344401" y="991242"/>
            <a:ext cx="5642033" cy="4231525"/>
          </a:xfrm>
          <a:custGeom>
            <a:avLst/>
            <a:gdLst/>
            <a:ahLst/>
            <a:cxnLst/>
            <a:rect l="l" t="t" r="r" b="b"/>
            <a:pathLst>
              <a:path w="5642033" h="4231525">
                <a:moveTo>
                  <a:pt x="0" y="0"/>
                </a:moveTo>
                <a:lnTo>
                  <a:pt x="5642033" y="0"/>
                </a:lnTo>
                <a:lnTo>
                  <a:pt x="5642033" y="4231525"/>
                </a:lnTo>
                <a:lnTo>
                  <a:pt x="0" y="4231525"/>
                </a:lnTo>
                <a:lnTo>
                  <a:pt x="0" y="0"/>
                </a:lnTo>
                <a:close/>
              </a:path>
            </a:pathLst>
          </a:custGeom>
          <a:blipFill>
            <a:blip r:embed="rId15"/>
            <a:stretch>
              <a:fillRect/>
            </a:stretch>
          </a:blipFill>
        </p:spPr>
        <p:txBody>
          <a:bodyPr/>
          <a:lstStyle/>
          <a:p>
            <a:endParaRPr lang="en-US"/>
          </a:p>
        </p:txBody>
      </p:sp>
      <p:sp>
        <p:nvSpPr>
          <p:cNvPr id="16" name="TextBox 16"/>
          <p:cNvSpPr txBox="1"/>
          <p:nvPr/>
        </p:nvSpPr>
        <p:spPr>
          <a:xfrm>
            <a:off x="607920" y="2385676"/>
            <a:ext cx="8115300" cy="1747457"/>
          </a:xfrm>
          <a:prstGeom prst="rect">
            <a:avLst/>
          </a:prstGeom>
        </p:spPr>
        <p:txBody>
          <a:bodyPr lIns="0" tIns="0" rIns="0" bIns="0" rtlCol="0" anchor="t">
            <a:spAutoFit/>
          </a:bodyPr>
          <a:lstStyle/>
          <a:p>
            <a:pPr algn="l">
              <a:lnSpc>
                <a:spcPts val="12963"/>
              </a:lnSpc>
            </a:pPr>
            <a:r>
              <a:rPr lang="en-US" sz="13503">
                <a:solidFill>
                  <a:srgbClr val="5D3B2E"/>
                </a:solidFill>
                <a:latin typeface="Bernoru SemiCondensed"/>
                <a:ea typeface="Bernoru SemiCondensed"/>
                <a:cs typeface="Bernoru SemiCondensed"/>
                <a:sym typeface="Bernoru SemiCondensed"/>
              </a:rPr>
              <a:t>BUFFYPAA</a:t>
            </a:r>
          </a:p>
        </p:txBody>
      </p:sp>
      <p:sp>
        <p:nvSpPr>
          <p:cNvPr id="17" name="TextBox 17"/>
          <p:cNvSpPr txBox="1"/>
          <p:nvPr/>
        </p:nvSpPr>
        <p:spPr>
          <a:xfrm>
            <a:off x="212574" y="5534463"/>
            <a:ext cx="7322182" cy="1411601"/>
          </a:xfrm>
          <a:prstGeom prst="rect">
            <a:avLst/>
          </a:prstGeom>
        </p:spPr>
        <p:txBody>
          <a:bodyPr lIns="0" tIns="0" rIns="0" bIns="0" rtlCol="0" anchor="t">
            <a:spAutoFit/>
          </a:bodyPr>
          <a:lstStyle/>
          <a:p>
            <a:pPr algn="l">
              <a:lnSpc>
                <a:spcPts val="5670"/>
              </a:lnSpc>
            </a:pPr>
            <a:r>
              <a:rPr lang="en-US" sz="4050" b="1">
                <a:solidFill>
                  <a:srgbClr val="5D3B2E"/>
                </a:solidFill>
                <a:latin typeface="Lato Bold"/>
                <a:ea typeface="Lato Bold"/>
                <a:cs typeface="Lato Bold"/>
                <a:sym typeface="Lato Bold"/>
              </a:rPr>
              <a:t>Buffalo Young People </a:t>
            </a:r>
          </a:p>
          <a:p>
            <a:pPr algn="l">
              <a:lnSpc>
                <a:spcPts val="5670"/>
              </a:lnSpc>
              <a:spcBef>
                <a:spcPct val="0"/>
              </a:spcBef>
            </a:pPr>
            <a:r>
              <a:rPr lang="en-US" sz="4050" b="1">
                <a:solidFill>
                  <a:srgbClr val="5D3B2E"/>
                </a:solidFill>
                <a:latin typeface="Lato Bold"/>
                <a:ea typeface="Lato Bold"/>
                <a:cs typeface="Lato Bold"/>
                <a:sym typeface="Lato Bold"/>
              </a:rPr>
              <a:t>in Alcoholics Anonymous</a:t>
            </a:r>
          </a:p>
        </p:txBody>
      </p:sp>
      <p:sp>
        <p:nvSpPr>
          <p:cNvPr id="18" name="TextBox 18"/>
          <p:cNvSpPr txBox="1"/>
          <p:nvPr/>
        </p:nvSpPr>
        <p:spPr>
          <a:xfrm>
            <a:off x="1388814" y="1199030"/>
            <a:ext cx="2333875" cy="448580"/>
          </a:xfrm>
          <a:prstGeom prst="rect">
            <a:avLst/>
          </a:prstGeom>
        </p:spPr>
        <p:txBody>
          <a:bodyPr lIns="0" tIns="0" rIns="0" bIns="0" rtlCol="0" anchor="t">
            <a:spAutoFit/>
          </a:bodyPr>
          <a:lstStyle/>
          <a:p>
            <a:pPr algn="ctr">
              <a:lnSpc>
                <a:spcPts val="3625"/>
              </a:lnSpc>
              <a:spcBef>
                <a:spcPct val="0"/>
              </a:spcBef>
            </a:pPr>
            <a:r>
              <a:rPr lang="en-US" sz="2589" b="1">
                <a:solidFill>
                  <a:srgbClr val="FFFEFA"/>
                </a:solidFill>
                <a:latin typeface="Lato Bold"/>
                <a:ea typeface="Lato Bold"/>
                <a:cs typeface="Lato Bold"/>
                <a:sym typeface="Lato Bold"/>
              </a:rPr>
              <a:t>INTRODUCING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6819664" y="9056255"/>
            <a:ext cx="2476736" cy="2213583"/>
          </a:xfrm>
          <a:custGeom>
            <a:avLst/>
            <a:gdLst/>
            <a:ahLst/>
            <a:cxnLst/>
            <a:rect l="l" t="t" r="r" b="b"/>
            <a:pathLst>
              <a:path w="2476736" h="2213583">
                <a:moveTo>
                  <a:pt x="0" y="0"/>
                </a:moveTo>
                <a:lnTo>
                  <a:pt x="2476736" y="0"/>
                </a:lnTo>
                <a:lnTo>
                  <a:pt x="2476736" y="2213583"/>
                </a:lnTo>
                <a:lnTo>
                  <a:pt x="0" y="2213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870206" y="691380"/>
            <a:ext cx="1609244" cy="972105"/>
          </a:xfrm>
          <a:custGeom>
            <a:avLst/>
            <a:gdLst/>
            <a:ahLst/>
            <a:cxnLst/>
            <a:rect l="l" t="t" r="r" b="b"/>
            <a:pathLst>
              <a:path w="1609244" h="972105">
                <a:moveTo>
                  <a:pt x="0" y="0"/>
                </a:moveTo>
                <a:lnTo>
                  <a:pt x="1609244" y="0"/>
                </a:lnTo>
                <a:lnTo>
                  <a:pt x="1609244" y="972105"/>
                </a:lnTo>
                <a:lnTo>
                  <a:pt x="0" y="9721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477342" y="0"/>
            <a:ext cx="7638117" cy="10287000"/>
          </a:xfrm>
          <a:custGeom>
            <a:avLst/>
            <a:gdLst/>
            <a:ahLst/>
            <a:cxnLst/>
            <a:rect l="l" t="t" r="r" b="b"/>
            <a:pathLst>
              <a:path w="7638117" h="10287000">
                <a:moveTo>
                  <a:pt x="0" y="0"/>
                </a:moveTo>
                <a:lnTo>
                  <a:pt x="7638116" y="0"/>
                </a:lnTo>
                <a:lnTo>
                  <a:pt x="7638116" y="10287000"/>
                </a:lnTo>
                <a:lnTo>
                  <a:pt x="0" y="10287000"/>
                </a:lnTo>
                <a:lnTo>
                  <a:pt x="0" y="0"/>
                </a:lnTo>
                <a:close/>
              </a:path>
            </a:pathLst>
          </a:custGeom>
          <a:blipFill>
            <a:blip r:embed="rId7"/>
            <a:stretch>
              <a:fillRect t="-1383" b="-2281"/>
            </a:stretch>
          </a:blipFill>
        </p:spPr>
        <p:txBody>
          <a:bodyPr/>
          <a:lstStyle/>
          <a:p>
            <a:endParaRPr lang="en-US"/>
          </a:p>
        </p:txBody>
      </p:sp>
      <p:sp>
        <p:nvSpPr>
          <p:cNvPr id="6" name="Freeform 6"/>
          <p:cNvSpPr/>
          <p:nvPr/>
        </p:nvSpPr>
        <p:spPr>
          <a:xfrm rot="771140">
            <a:off x="13734940" y="-190051"/>
            <a:ext cx="4418336" cy="5822105"/>
          </a:xfrm>
          <a:custGeom>
            <a:avLst/>
            <a:gdLst/>
            <a:ahLst/>
            <a:cxnLst/>
            <a:rect l="l" t="t" r="r" b="b"/>
            <a:pathLst>
              <a:path w="4418336" h="5822105">
                <a:moveTo>
                  <a:pt x="0" y="0"/>
                </a:moveTo>
                <a:lnTo>
                  <a:pt x="4418335" y="0"/>
                </a:lnTo>
                <a:lnTo>
                  <a:pt x="4418335" y="5822105"/>
                </a:lnTo>
                <a:lnTo>
                  <a:pt x="0" y="5822105"/>
                </a:lnTo>
                <a:lnTo>
                  <a:pt x="0" y="0"/>
                </a:lnTo>
                <a:close/>
              </a:path>
            </a:pathLst>
          </a:custGeom>
          <a:blipFill>
            <a:blip r:embed="rId8"/>
            <a:stretch>
              <a:fillRect l="-6700" r="-6700" b="-14744"/>
            </a:stretch>
          </a:blipFill>
        </p:spPr>
        <p:txBody>
          <a:bodyPr/>
          <a:lstStyle/>
          <a:p>
            <a:endParaRPr lang="en-US"/>
          </a:p>
        </p:txBody>
      </p:sp>
      <p:sp>
        <p:nvSpPr>
          <p:cNvPr id="7" name="Freeform 7"/>
          <p:cNvSpPr/>
          <p:nvPr/>
        </p:nvSpPr>
        <p:spPr>
          <a:xfrm rot="-1264269">
            <a:off x="-583923" y="502245"/>
            <a:ext cx="5477342" cy="4108006"/>
          </a:xfrm>
          <a:custGeom>
            <a:avLst/>
            <a:gdLst/>
            <a:ahLst/>
            <a:cxnLst/>
            <a:rect l="l" t="t" r="r" b="b"/>
            <a:pathLst>
              <a:path w="5477342" h="4108006">
                <a:moveTo>
                  <a:pt x="0" y="0"/>
                </a:moveTo>
                <a:lnTo>
                  <a:pt x="5477342" y="0"/>
                </a:lnTo>
                <a:lnTo>
                  <a:pt x="5477342" y="4108007"/>
                </a:lnTo>
                <a:lnTo>
                  <a:pt x="0" y="4108007"/>
                </a:lnTo>
                <a:lnTo>
                  <a:pt x="0" y="0"/>
                </a:lnTo>
                <a:close/>
              </a:path>
            </a:pathLst>
          </a:custGeom>
          <a:blipFill>
            <a:blip r:embed="rId9"/>
            <a:stretch>
              <a:fillRect/>
            </a:stretch>
          </a:blipFill>
        </p:spPr>
        <p:txBody>
          <a:bodyPr/>
          <a:lstStyle/>
          <a:p>
            <a:endParaRPr lang="en-US"/>
          </a:p>
        </p:txBody>
      </p:sp>
      <p:sp>
        <p:nvSpPr>
          <p:cNvPr id="8" name="Freeform 8"/>
          <p:cNvSpPr/>
          <p:nvPr/>
        </p:nvSpPr>
        <p:spPr>
          <a:xfrm>
            <a:off x="-1295033" y="5457536"/>
            <a:ext cx="6772375" cy="4993191"/>
          </a:xfrm>
          <a:custGeom>
            <a:avLst/>
            <a:gdLst/>
            <a:ahLst/>
            <a:cxnLst/>
            <a:rect l="l" t="t" r="r" b="b"/>
            <a:pathLst>
              <a:path w="6772375" h="4993191">
                <a:moveTo>
                  <a:pt x="0" y="0"/>
                </a:moveTo>
                <a:lnTo>
                  <a:pt x="6772375" y="0"/>
                </a:lnTo>
                <a:lnTo>
                  <a:pt x="6772375" y="4993191"/>
                </a:lnTo>
                <a:lnTo>
                  <a:pt x="0" y="4993191"/>
                </a:lnTo>
                <a:lnTo>
                  <a:pt x="0" y="0"/>
                </a:lnTo>
                <a:close/>
              </a:path>
            </a:pathLst>
          </a:custGeom>
          <a:blipFill>
            <a:blip r:embed="rId10"/>
            <a:stretch>
              <a:fillRect r="-10766"/>
            </a:stretch>
          </a:blipFill>
        </p:spPr>
        <p:txBody>
          <a:bodyPr/>
          <a:lstStyle/>
          <a:p>
            <a:endParaRPr lang="en-US"/>
          </a:p>
        </p:txBody>
      </p:sp>
      <p:sp>
        <p:nvSpPr>
          <p:cNvPr id="9" name="Freeform 9"/>
          <p:cNvSpPr/>
          <p:nvPr/>
        </p:nvSpPr>
        <p:spPr>
          <a:xfrm>
            <a:off x="13142755" y="4796412"/>
            <a:ext cx="5145245" cy="5490588"/>
          </a:xfrm>
          <a:custGeom>
            <a:avLst/>
            <a:gdLst/>
            <a:ahLst/>
            <a:cxnLst/>
            <a:rect l="l" t="t" r="r" b="b"/>
            <a:pathLst>
              <a:path w="5145245" h="5490588">
                <a:moveTo>
                  <a:pt x="0" y="0"/>
                </a:moveTo>
                <a:lnTo>
                  <a:pt x="5145245" y="0"/>
                </a:lnTo>
                <a:lnTo>
                  <a:pt x="5145245" y="5490588"/>
                </a:lnTo>
                <a:lnTo>
                  <a:pt x="0" y="5490588"/>
                </a:lnTo>
                <a:lnTo>
                  <a:pt x="0" y="0"/>
                </a:lnTo>
                <a:close/>
              </a:path>
            </a:pathLst>
          </a:custGeom>
          <a:blipFill>
            <a:blip r:embed="rId11"/>
            <a:stretch>
              <a:fillRect t="-3294" b="-3294"/>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3600063" y="-218137"/>
            <a:ext cx="10843007" cy="2271777"/>
            <a:chOff x="0" y="0"/>
            <a:chExt cx="2855772" cy="598328"/>
          </a:xfrm>
        </p:grpSpPr>
        <p:sp>
          <p:nvSpPr>
            <p:cNvPr id="4" name="Freeform 4"/>
            <p:cNvSpPr/>
            <p:nvPr/>
          </p:nvSpPr>
          <p:spPr>
            <a:xfrm>
              <a:off x="0" y="0"/>
              <a:ext cx="2855771" cy="598328"/>
            </a:xfrm>
            <a:custGeom>
              <a:avLst/>
              <a:gdLst/>
              <a:ahLst/>
              <a:cxnLst/>
              <a:rect l="l" t="t" r="r" b="b"/>
              <a:pathLst>
                <a:path w="2855771" h="598328">
                  <a:moveTo>
                    <a:pt x="0" y="0"/>
                  </a:moveTo>
                  <a:lnTo>
                    <a:pt x="2855771" y="0"/>
                  </a:lnTo>
                  <a:lnTo>
                    <a:pt x="2855771" y="598328"/>
                  </a:lnTo>
                  <a:lnTo>
                    <a:pt x="0" y="598328"/>
                  </a:lnTo>
                  <a:close/>
                </a:path>
              </a:pathLst>
            </a:custGeom>
            <a:solidFill>
              <a:srgbClr val="FFFFFF"/>
            </a:solidFill>
          </p:spPr>
          <p:txBody>
            <a:bodyPr/>
            <a:lstStyle/>
            <a:p>
              <a:endParaRPr lang="en-US"/>
            </a:p>
          </p:txBody>
        </p:sp>
        <p:sp>
          <p:nvSpPr>
            <p:cNvPr id="5" name="TextBox 5"/>
            <p:cNvSpPr txBox="1"/>
            <p:nvPr/>
          </p:nvSpPr>
          <p:spPr>
            <a:xfrm>
              <a:off x="0" y="-38100"/>
              <a:ext cx="2855772" cy="63642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2901342"/>
            <a:ext cx="5794858" cy="7385658"/>
          </a:xfrm>
          <a:custGeom>
            <a:avLst/>
            <a:gdLst/>
            <a:ahLst/>
            <a:cxnLst/>
            <a:rect l="l" t="t" r="r" b="b"/>
            <a:pathLst>
              <a:path w="5794858" h="7385658">
                <a:moveTo>
                  <a:pt x="0" y="0"/>
                </a:moveTo>
                <a:lnTo>
                  <a:pt x="5794858" y="0"/>
                </a:lnTo>
                <a:lnTo>
                  <a:pt x="5794858" y="7385658"/>
                </a:lnTo>
                <a:lnTo>
                  <a:pt x="0" y="7385658"/>
                </a:lnTo>
                <a:lnTo>
                  <a:pt x="0" y="0"/>
                </a:lnTo>
                <a:close/>
              </a:path>
            </a:pathLst>
          </a:custGeom>
          <a:blipFill>
            <a:blip r:embed="rId4"/>
            <a:stretch>
              <a:fillRect t="-619" b="-619"/>
            </a:stretch>
          </a:blipFill>
        </p:spPr>
        <p:txBody>
          <a:bodyPr/>
          <a:lstStyle/>
          <a:p>
            <a:endParaRPr lang="en-US"/>
          </a:p>
        </p:txBody>
      </p:sp>
      <p:sp>
        <p:nvSpPr>
          <p:cNvPr id="7" name="Freeform 7"/>
          <p:cNvSpPr/>
          <p:nvPr/>
        </p:nvSpPr>
        <p:spPr>
          <a:xfrm>
            <a:off x="14061143" y="4627138"/>
            <a:ext cx="3844930" cy="5449790"/>
          </a:xfrm>
          <a:custGeom>
            <a:avLst/>
            <a:gdLst/>
            <a:ahLst/>
            <a:cxnLst/>
            <a:rect l="l" t="t" r="r" b="b"/>
            <a:pathLst>
              <a:path w="3844930" h="5449790">
                <a:moveTo>
                  <a:pt x="0" y="0"/>
                </a:moveTo>
                <a:lnTo>
                  <a:pt x="3844930" y="0"/>
                </a:lnTo>
                <a:lnTo>
                  <a:pt x="3844930" y="5449790"/>
                </a:lnTo>
                <a:lnTo>
                  <a:pt x="0" y="5449790"/>
                </a:lnTo>
                <a:lnTo>
                  <a:pt x="0" y="0"/>
                </a:lnTo>
                <a:close/>
              </a:path>
            </a:pathLst>
          </a:custGeom>
          <a:blipFill>
            <a:blip r:embed="rId5"/>
            <a:stretch>
              <a:fillRect l="-6075" r="-6075"/>
            </a:stretch>
          </a:blipFill>
        </p:spPr>
        <p:txBody>
          <a:bodyPr/>
          <a:lstStyle/>
          <a:p>
            <a:endParaRPr lang="en-US"/>
          </a:p>
        </p:txBody>
      </p:sp>
      <p:sp>
        <p:nvSpPr>
          <p:cNvPr id="8" name="Freeform 8"/>
          <p:cNvSpPr/>
          <p:nvPr/>
        </p:nvSpPr>
        <p:spPr>
          <a:xfrm>
            <a:off x="7502764" y="8108826"/>
            <a:ext cx="4822966" cy="2562201"/>
          </a:xfrm>
          <a:custGeom>
            <a:avLst/>
            <a:gdLst/>
            <a:ahLst/>
            <a:cxnLst/>
            <a:rect l="l" t="t" r="r" b="b"/>
            <a:pathLst>
              <a:path w="4822966" h="2562201">
                <a:moveTo>
                  <a:pt x="0" y="0"/>
                </a:moveTo>
                <a:lnTo>
                  <a:pt x="4822966" y="0"/>
                </a:lnTo>
                <a:lnTo>
                  <a:pt x="4822966" y="2562200"/>
                </a:lnTo>
                <a:lnTo>
                  <a:pt x="0" y="256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626333" y="4956316"/>
            <a:ext cx="4603334" cy="4603334"/>
          </a:xfrm>
          <a:custGeom>
            <a:avLst/>
            <a:gdLst/>
            <a:ahLst/>
            <a:cxnLst/>
            <a:rect l="l" t="t" r="r" b="b"/>
            <a:pathLst>
              <a:path w="4603334" h="4603334">
                <a:moveTo>
                  <a:pt x="0" y="0"/>
                </a:moveTo>
                <a:lnTo>
                  <a:pt x="4603335" y="0"/>
                </a:lnTo>
                <a:lnTo>
                  <a:pt x="4603335" y="4603334"/>
                </a:lnTo>
                <a:lnTo>
                  <a:pt x="0" y="4603334"/>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4315599" y="304800"/>
            <a:ext cx="5167003" cy="1745081"/>
          </a:xfrm>
          <a:prstGeom prst="rect">
            <a:avLst/>
          </a:prstGeom>
        </p:spPr>
        <p:txBody>
          <a:bodyPr lIns="0" tIns="0" rIns="0" bIns="0" rtlCol="0" anchor="t">
            <a:spAutoFit/>
          </a:bodyPr>
          <a:lstStyle/>
          <a:p>
            <a:pPr algn="l">
              <a:lnSpc>
                <a:spcPts val="12963"/>
              </a:lnSpc>
            </a:pPr>
            <a:r>
              <a:rPr lang="en-US" sz="13503">
                <a:solidFill>
                  <a:srgbClr val="000000"/>
                </a:solidFill>
                <a:latin typeface="Bernoru SemiCondensed"/>
                <a:ea typeface="Bernoru SemiCondensed"/>
                <a:cs typeface="Bernoru SemiCondensed"/>
                <a:sym typeface="Bernoru SemiCondensed"/>
              </a:rPr>
              <a:t>THANK</a:t>
            </a:r>
          </a:p>
        </p:txBody>
      </p:sp>
      <p:sp>
        <p:nvSpPr>
          <p:cNvPr id="11" name="TextBox 11"/>
          <p:cNvSpPr txBox="1"/>
          <p:nvPr/>
        </p:nvSpPr>
        <p:spPr>
          <a:xfrm>
            <a:off x="10102450" y="308560"/>
            <a:ext cx="3275072" cy="1745081"/>
          </a:xfrm>
          <a:prstGeom prst="rect">
            <a:avLst/>
          </a:prstGeom>
        </p:spPr>
        <p:txBody>
          <a:bodyPr lIns="0" tIns="0" rIns="0" bIns="0" rtlCol="0" anchor="t">
            <a:spAutoFit/>
          </a:bodyPr>
          <a:lstStyle/>
          <a:p>
            <a:pPr algn="l">
              <a:lnSpc>
                <a:spcPts val="12963"/>
              </a:lnSpc>
            </a:pPr>
            <a:r>
              <a:rPr lang="en-US" sz="13503">
                <a:solidFill>
                  <a:srgbClr val="000000"/>
                </a:solidFill>
                <a:latin typeface="Bernoru SemiCondensed"/>
                <a:ea typeface="Bernoru SemiCondensed"/>
                <a:cs typeface="Bernoru SemiCondensed"/>
                <a:sym typeface="Bernoru SemiCondensed"/>
              </a:rPr>
              <a:t>YOU</a:t>
            </a:r>
          </a:p>
        </p:txBody>
      </p:sp>
      <p:sp>
        <p:nvSpPr>
          <p:cNvPr id="12" name="TextBox 12"/>
          <p:cNvSpPr txBox="1"/>
          <p:nvPr/>
        </p:nvSpPr>
        <p:spPr>
          <a:xfrm>
            <a:off x="7612580" y="9380968"/>
            <a:ext cx="4603334" cy="695959"/>
          </a:xfrm>
          <a:prstGeom prst="rect">
            <a:avLst/>
          </a:prstGeom>
        </p:spPr>
        <p:txBody>
          <a:bodyPr lIns="0" tIns="0" rIns="0" bIns="0" rtlCol="0" anchor="t">
            <a:spAutoFit/>
          </a:bodyPr>
          <a:lstStyle/>
          <a:p>
            <a:pPr algn="ctr">
              <a:lnSpc>
                <a:spcPts val="5740"/>
              </a:lnSpc>
            </a:pPr>
            <a:r>
              <a:rPr lang="en-US" sz="4100" b="1">
                <a:solidFill>
                  <a:srgbClr val="004AAD"/>
                </a:solidFill>
                <a:latin typeface="Canva Sans Bold"/>
                <a:ea typeface="Canva Sans Bold"/>
                <a:cs typeface="Canva Sans Bold"/>
                <a:sym typeface="Canva Sans Bold"/>
              </a:rPr>
              <a:t>Facebook Page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3" name="Freeform 3"/>
          <p:cNvSpPr/>
          <p:nvPr/>
        </p:nvSpPr>
        <p:spPr>
          <a:xfrm>
            <a:off x="3891641" y="1798638"/>
            <a:ext cx="4841806" cy="3059410"/>
          </a:xfrm>
          <a:custGeom>
            <a:avLst/>
            <a:gdLst/>
            <a:ahLst/>
            <a:cxnLst/>
            <a:rect l="l" t="t" r="r" b="b"/>
            <a:pathLst>
              <a:path w="4841806" h="3059410">
                <a:moveTo>
                  <a:pt x="0" y="0"/>
                </a:moveTo>
                <a:lnTo>
                  <a:pt x="4841807" y="0"/>
                </a:lnTo>
                <a:lnTo>
                  <a:pt x="4841807" y="3059410"/>
                </a:lnTo>
                <a:lnTo>
                  <a:pt x="0" y="3059410"/>
                </a:lnTo>
                <a:lnTo>
                  <a:pt x="0" y="0"/>
                </a:lnTo>
                <a:close/>
              </a:path>
            </a:pathLst>
          </a:custGeom>
          <a:blipFill>
            <a:blip r:embed="rId5"/>
            <a:stretch>
              <a:fillRect t="-9347" b="-9347"/>
            </a:stretch>
          </a:blipFill>
        </p:spPr>
        <p:txBody>
          <a:bodyPr/>
          <a:lstStyle/>
          <a:p>
            <a:endParaRPr lang="en-US"/>
          </a:p>
        </p:txBody>
      </p:sp>
      <p:sp>
        <p:nvSpPr>
          <p:cNvPr id="4" name="Freeform 4"/>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5" name="Freeform 5"/>
          <p:cNvSpPr/>
          <p:nvPr/>
        </p:nvSpPr>
        <p:spPr>
          <a:xfrm rot="4884106">
            <a:off x="-3409328" y="7968500"/>
            <a:ext cx="12528293" cy="11776595"/>
          </a:xfrm>
          <a:custGeom>
            <a:avLst/>
            <a:gdLst/>
            <a:ahLst/>
            <a:cxnLst/>
            <a:rect l="l" t="t" r="r" b="b"/>
            <a:pathLst>
              <a:path w="12528293" h="11776595">
                <a:moveTo>
                  <a:pt x="0" y="0"/>
                </a:moveTo>
                <a:lnTo>
                  <a:pt x="12528293" y="0"/>
                </a:lnTo>
                <a:lnTo>
                  <a:pt x="12528293" y="11776596"/>
                </a:lnTo>
                <a:lnTo>
                  <a:pt x="0" y="11776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9144000" y="945056"/>
            <a:ext cx="8067536"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WHAT IS</a:t>
            </a:r>
          </a:p>
        </p:txBody>
      </p:sp>
      <p:sp>
        <p:nvSpPr>
          <p:cNvPr id="7" name="TextBox 7"/>
          <p:cNvSpPr txBox="1"/>
          <p:nvPr/>
        </p:nvSpPr>
        <p:spPr>
          <a:xfrm>
            <a:off x="9144000" y="2111153"/>
            <a:ext cx="8115300"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BUFFYPAA?</a:t>
            </a:r>
          </a:p>
        </p:txBody>
      </p:sp>
      <p:sp>
        <p:nvSpPr>
          <p:cNvPr id="8" name="Freeform 8"/>
          <p:cNvSpPr/>
          <p:nvPr/>
        </p:nvSpPr>
        <p:spPr>
          <a:xfrm rot="-4721483">
            <a:off x="12789433" y="-629018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6517010" y="9258300"/>
            <a:ext cx="1389052" cy="839093"/>
          </a:xfrm>
          <a:custGeom>
            <a:avLst/>
            <a:gdLst/>
            <a:ahLst/>
            <a:cxnLst/>
            <a:rect l="l" t="t" r="r" b="b"/>
            <a:pathLst>
              <a:path w="1389052" h="839093">
                <a:moveTo>
                  <a:pt x="0" y="0"/>
                </a:moveTo>
                <a:lnTo>
                  <a:pt x="1389052" y="0"/>
                </a:lnTo>
                <a:lnTo>
                  <a:pt x="1389052" y="839093"/>
                </a:lnTo>
                <a:lnTo>
                  <a:pt x="0" y="8390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15344" y="358492"/>
            <a:ext cx="2476736" cy="2213583"/>
          </a:xfrm>
          <a:custGeom>
            <a:avLst/>
            <a:gdLst/>
            <a:ahLst/>
            <a:cxnLst/>
            <a:rect l="l" t="t" r="r" b="b"/>
            <a:pathLst>
              <a:path w="2476736" h="2213583">
                <a:moveTo>
                  <a:pt x="0" y="0"/>
                </a:moveTo>
                <a:lnTo>
                  <a:pt x="2476737" y="0"/>
                </a:lnTo>
                <a:lnTo>
                  <a:pt x="2476737" y="2213583"/>
                </a:lnTo>
                <a:lnTo>
                  <a:pt x="0" y="22135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575020" y="1798638"/>
            <a:ext cx="4079214" cy="3059410"/>
          </a:xfrm>
          <a:custGeom>
            <a:avLst/>
            <a:gdLst/>
            <a:ahLst/>
            <a:cxnLst/>
            <a:rect l="l" t="t" r="r" b="b"/>
            <a:pathLst>
              <a:path w="4079214" h="3059410">
                <a:moveTo>
                  <a:pt x="0" y="0"/>
                </a:moveTo>
                <a:lnTo>
                  <a:pt x="4079214" y="0"/>
                </a:lnTo>
                <a:lnTo>
                  <a:pt x="4079214" y="3059410"/>
                </a:lnTo>
                <a:lnTo>
                  <a:pt x="0" y="3059410"/>
                </a:lnTo>
                <a:lnTo>
                  <a:pt x="0" y="0"/>
                </a:lnTo>
                <a:close/>
              </a:path>
            </a:pathLst>
          </a:custGeom>
          <a:blipFill>
            <a:blip r:embed="rId14"/>
            <a:stretch>
              <a:fillRect/>
            </a:stretch>
          </a:blipFill>
        </p:spPr>
        <p:txBody>
          <a:bodyPr/>
          <a:lstStyle/>
          <a:p>
            <a:endParaRPr lang="en-US"/>
          </a:p>
        </p:txBody>
      </p:sp>
      <p:sp>
        <p:nvSpPr>
          <p:cNvPr id="13" name="Freeform 13"/>
          <p:cNvSpPr/>
          <p:nvPr/>
        </p:nvSpPr>
        <p:spPr>
          <a:xfrm>
            <a:off x="575020" y="4858048"/>
            <a:ext cx="4079214" cy="3059410"/>
          </a:xfrm>
          <a:custGeom>
            <a:avLst/>
            <a:gdLst/>
            <a:ahLst/>
            <a:cxnLst/>
            <a:rect l="l" t="t" r="r" b="b"/>
            <a:pathLst>
              <a:path w="4079214" h="3059410">
                <a:moveTo>
                  <a:pt x="0" y="0"/>
                </a:moveTo>
                <a:lnTo>
                  <a:pt x="4079214" y="0"/>
                </a:lnTo>
                <a:lnTo>
                  <a:pt x="4079214" y="3059410"/>
                </a:lnTo>
                <a:lnTo>
                  <a:pt x="0" y="3059410"/>
                </a:lnTo>
                <a:lnTo>
                  <a:pt x="0" y="0"/>
                </a:lnTo>
                <a:close/>
              </a:path>
            </a:pathLst>
          </a:custGeom>
          <a:blipFill>
            <a:blip r:embed="rId15"/>
            <a:stretch>
              <a:fillRect/>
            </a:stretch>
          </a:blipFill>
        </p:spPr>
        <p:txBody>
          <a:bodyPr/>
          <a:lstStyle/>
          <a:p>
            <a:endParaRPr lang="en-US"/>
          </a:p>
        </p:txBody>
      </p:sp>
      <p:sp>
        <p:nvSpPr>
          <p:cNvPr id="14" name="Freeform 14"/>
          <p:cNvSpPr/>
          <p:nvPr/>
        </p:nvSpPr>
        <p:spPr>
          <a:xfrm>
            <a:off x="4654234" y="4858048"/>
            <a:ext cx="4079214" cy="3059410"/>
          </a:xfrm>
          <a:custGeom>
            <a:avLst/>
            <a:gdLst/>
            <a:ahLst/>
            <a:cxnLst/>
            <a:rect l="l" t="t" r="r" b="b"/>
            <a:pathLst>
              <a:path w="4079214" h="3059410">
                <a:moveTo>
                  <a:pt x="0" y="0"/>
                </a:moveTo>
                <a:lnTo>
                  <a:pt x="4079214" y="0"/>
                </a:lnTo>
                <a:lnTo>
                  <a:pt x="4079214" y="3059410"/>
                </a:lnTo>
                <a:lnTo>
                  <a:pt x="0" y="3059410"/>
                </a:lnTo>
                <a:lnTo>
                  <a:pt x="0" y="0"/>
                </a:lnTo>
                <a:close/>
              </a:path>
            </a:pathLst>
          </a:custGeom>
          <a:blipFill>
            <a:blip r:embed="rId16"/>
            <a:stretch>
              <a:fillRect/>
            </a:stretch>
          </a:blipFill>
        </p:spPr>
        <p:txBody>
          <a:bodyPr/>
          <a:lstStyle/>
          <a:p>
            <a:endParaRPr lang="en-US"/>
          </a:p>
        </p:txBody>
      </p:sp>
      <p:sp>
        <p:nvSpPr>
          <p:cNvPr id="15" name="TextBox 15"/>
          <p:cNvSpPr txBox="1"/>
          <p:nvPr/>
        </p:nvSpPr>
        <p:spPr>
          <a:xfrm>
            <a:off x="8733448" y="3443277"/>
            <a:ext cx="8819310" cy="5812753"/>
          </a:xfrm>
          <a:prstGeom prst="rect">
            <a:avLst/>
          </a:prstGeom>
        </p:spPr>
        <p:txBody>
          <a:bodyPr lIns="0" tIns="0" rIns="0" bIns="0" rtlCol="0" anchor="t">
            <a:spAutoFit/>
          </a:bodyPr>
          <a:lstStyle/>
          <a:p>
            <a:pPr algn="ctr">
              <a:lnSpc>
                <a:spcPts val="5112"/>
              </a:lnSpc>
            </a:pPr>
            <a:r>
              <a:rPr lang="en-US" sz="3651">
                <a:solidFill>
                  <a:srgbClr val="5D3B2E"/>
                </a:solidFill>
                <a:latin typeface="Lato"/>
                <a:ea typeface="Lato"/>
                <a:cs typeface="Lato"/>
                <a:sym typeface="Lato"/>
              </a:rPr>
              <a:t>We are simply sober members of Alcoholics Anonymous who live in the Western New York area.</a:t>
            </a:r>
          </a:p>
          <a:p>
            <a:pPr algn="ctr">
              <a:lnSpc>
                <a:spcPts val="5112"/>
              </a:lnSpc>
            </a:pPr>
            <a:endParaRPr lang="en-US" sz="3651">
              <a:solidFill>
                <a:srgbClr val="5D3B2E"/>
              </a:solidFill>
              <a:latin typeface="Lato"/>
              <a:ea typeface="Lato"/>
              <a:cs typeface="Lato"/>
              <a:sym typeface="Lato"/>
            </a:endParaRPr>
          </a:p>
          <a:p>
            <a:pPr algn="ctr">
              <a:lnSpc>
                <a:spcPts val="5112"/>
              </a:lnSpc>
              <a:spcBef>
                <a:spcPct val="0"/>
              </a:spcBef>
            </a:pPr>
            <a:r>
              <a:rPr lang="en-US" sz="3651">
                <a:solidFill>
                  <a:srgbClr val="5D3B2E"/>
                </a:solidFill>
                <a:latin typeface="Lato"/>
                <a:ea typeface="Lato"/>
                <a:cs typeface="Lato"/>
                <a:sym typeface="Lato"/>
              </a:rPr>
              <a:t>YPAA comes from Young People in Alcoholics Anonymous. </a:t>
            </a:r>
          </a:p>
          <a:p>
            <a:pPr algn="ctr">
              <a:lnSpc>
                <a:spcPts val="5112"/>
              </a:lnSpc>
              <a:spcBef>
                <a:spcPct val="0"/>
              </a:spcBef>
            </a:pPr>
            <a:endParaRPr lang="en-US" sz="3651">
              <a:solidFill>
                <a:srgbClr val="5D3B2E"/>
              </a:solidFill>
              <a:latin typeface="Lato"/>
              <a:ea typeface="Lato"/>
              <a:cs typeface="Lato"/>
              <a:sym typeface="Lato"/>
            </a:endParaRPr>
          </a:p>
          <a:p>
            <a:pPr algn="ctr">
              <a:lnSpc>
                <a:spcPts val="5112"/>
              </a:lnSpc>
              <a:spcBef>
                <a:spcPct val="0"/>
              </a:spcBef>
            </a:pPr>
            <a:r>
              <a:rPr lang="en-US" sz="3651">
                <a:solidFill>
                  <a:srgbClr val="5D3B2E"/>
                </a:solidFill>
                <a:latin typeface="Lato"/>
                <a:ea typeface="Lato"/>
                <a:cs typeface="Lato"/>
                <a:sym typeface="Lato"/>
              </a:rPr>
              <a:t>Don’t worry – “young” simply means room to grow!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4" name="Freeform 4"/>
          <p:cNvSpPr/>
          <p:nvPr/>
        </p:nvSpPr>
        <p:spPr>
          <a:xfrm rot="4884106">
            <a:off x="-3409328" y="7968500"/>
            <a:ext cx="12528293" cy="11776595"/>
          </a:xfrm>
          <a:custGeom>
            <a:avLst/>
            <a:gdLst/>
            <a:ahLst/>
            <a:cxnLst/>
            <a:rect l="l" t="t" r="r" b="b"/>
            <a:pathLst>
              <a:path w="12528293" h="11776595">
                <a:moveTo>
                  <a:pt x="0" y="0"/>
                </a:moveTo>
                <a:lnTo>
                  <a:pt x="12528293" y="0"/>
                </a:lnTo>
                <a:lnTo>
                  <a:pt x="12528293" y="11776596"/>
                </a:lnTo>
                <a:lnTo>
                  <a:pt x="0" y="11776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9144000" y="2111153"/>
            <a:ext cx="8977169"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IS YPAA</a:t>
            </a:r>
          </a:p>
        </p:txBody>
      </p:sp>
      <p:sp>
        <p:nvSpPr>
          <p:cNvPr id="6" name="TextBox 6"/>
          <p:cNvSpPr txBox="1"/>
          <p:nvPr/>
        </p:nvSpPr>
        <p:spPr>
          <a:xfrm>
            <a:off x="9144000" y="3304319"/>
            <a:ext cx="8977169"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PART OF AA?</a:t>
            </a:r>
          </a:p>
        </p:txBody>
      </p:sp>
      <p:sp>
        <p:nvSpPr>
          <p:cNvPr id="7" name="Freeform 7"/>
          <p:cNvSpPr/>
          <p:nvPr/>
        </p:nvSpPr>
        <p:spPr>
          <a:xfrm rot="-4721483">
            <a:off x="12789433" y="-629018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650056" y="8966415"/>
            <a:ext cx="1609244" cy="972105"/>
          </a:xfrm>
          <a:custGeom>
            <a:avLst/>
            <a:gdLst/>
            <a:ahLst/>
            <a:cxnLst/>
            <a:rect l="l" t="t" r="r" b="b"/>
            <a:pathLst>
              <a:path w="1609244" h="972105">
                <a:moveTo>
                  <a:pt x="0" y="0"/>
                </a:moveTo>
                <a:lnTo>
                  <a:pt x="1609244" y="0"/>
                </a:lnTo>
                <a:lnTo>
                  <a:pt x="1609244" y="972105"/>
                </a:lnTo>
                <a:lnTo>
                  <a:pt x="0" y="9721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815344" y="358492"/>
            <a:ext cx="2476736" cy="2213583"/>
          </a:xfrm>
          <a:custGeom>
            <a:avLst/>
            <a:gdLst/>
            <a:ahLst/>
            <a:cxnLst/>
            <a:rect l="l" t="t" r="r" b="b"/>
            <a:pathLst>
              <a:path w="2476736" h="2213583">
                <a:moveTo>
                  <a:pt x="0" y="0"/>
                </a:moveTo>
                <a:lnTo>
                  <a:pt x="2476737" y="0"/>
                </a:lnTo>
                <a:lnTo>
                  <a:pt x="2476737" y="2213583"/>
                </a:lnTo>
                <a:lnTo>
                  <a:pt x="0" y="2213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661393" y="531112"/>
            <a:ext cx="6699562" cy="8921356"/>
          </a:xfrm>
          <a:custGeom>
            <a:avLst/>
            <a:gdLst/>
            <a:ahLst/>
            <a:cxnLst/>
            <a:rect l="l" t="t" r="r" b="b"/>
            <a:pathLst>
              <a:path w="6699562" h="8921356">
                <a:moveTo>
                  <a:pt x="0" y="0"/>
                </a:moveTo>
                <a:lnTo>
                  <a:pt x="6699562" y="0"/>
                </a:lnTo>
                <a:lnTo>
                  <a:pt x="6699562" y="8921355"/>
                </a:lnTo>
                <a:lnTo>
                  <a:pt x="0" y="8921355"/>
                </a:lnTo>
                <a:lnTo>
                  <a:pt x="0" y="0"/>
                </a:lnTo>
                <a:close/>
              </a:path>
            </a:pathLst>
          </a:custGeom>
          <a:blipFill>
            <a:blip r:embed="rId13"/>
            <a:stretch>
              <a:fillRect l="-45069" t="-45881" r="-22486" b="-21887"/>
            </a:stretch>
          </a:blipFill>
        </p:spPr>
        <p:txBody>
          <a:bodyPr/>
          <a:lstStyle/>
          <a:p>
            <a:endParaRPr lang="en-US"/>
          </a:p>
        </p:txBody>
      </p:sp>
      <p:sp>
        <p:nvSpPr>
          <p:cNvPr id="12" name="TextBox 12"/>
          <p:cNvSpPr txBox="1"/>
          <p:nvPr/>
        </p:nvSpPr>
        <p:spPr>
          <a:xfrm>
            <a:off x="11872649" y="5532456"/>
            <a:ext cx="3149342" cy="1708151"/>
          </a:xfrm>
          <a:prstGeom prst="rect">
            <a:avLst/>
          </a:prstGeom>
        </p:spPr>
        <p:txBody>
          <a:bodyPr lIns="0" tIns="0" rIns="0" bIns="0" rtlCol="0" anchor="t">
            <a:spAutoFit/>
          </a:bodyPr>
          <a:lstStyle/>
          <a:p>
            <a:pPr algn="l">
              <a:lnSpc>
                <a:spcPts val="13999"/>
              </a:lnSpc>
            </a:pPr>
            <a:r>
              <a:rPr lang="en-US" sz="9999">
                <a:solidFill>
                  <a:srgbClr val="5D3B2E"/>
                </a:solidFill>
                <a:latin typeface="Lato"/>
                <a:ea typeface="Lato"/>
                <a:cs typeface="Lato"/>
                <a:sym typeface="Lato"/>
              </a:rPr>
              <a:t>YES!!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4" name="Freeform 4"/>
          <p:cNvSpPr/>
          <p:nvPr/>
        </p:nvSpPr>
        <p:spPr>
          <a:xfrm rot="4208936">
            <a:off x="-4005101" y="7943825"/>
            <a:ext cx="12528293" cy="11776595"/>
          </a:xfrm>
          <a:custGeom>
            <a:avLst/>
            <a:gdLst/>
            <a:ahLst/>
            <a:cxnLst/>
            <a:rect l="l" t="t" r="r" b="b"/>
            <a:pathLst>
              <a:path w="12528293" h="11776595">
                <a:moveTo>
                  <a:pt x="0" y="0"/>
                </a:moveTo>
                <a:lnTo>
                  <a:pt x="12528293" y="0"/>
                </a:lnTo>
                <a:lnTo>
                  <a:pt x="12528293" y="11776595"/>
                </a:lnTo>
                <a:lnTo>
                  <a:pt x="0" y="11776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018142" y="1870622"/>
            <a:ext cx="8977169"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PART OF AA?</a:t>
            </a:r>
          </a:p>
        </p:txBody>
      </p:sp>
      <p:sp>
        <p:nvSpPr>
          <p:cNvPr id="6" name="Freeform 6"/>
          <p:cNvSpPr/>
          <p:nvPr/>
        </p:nvSpPr>
        <p:spPr>
          <a:xfrm rot="-4721483">
            <a:off x="12789433" y="-629018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815344" y="358492"/>
            <a:ext cx="2476736" cy="2213583"/>
          </a:xfrm>
          <a:custGeom>
            <a:avLst/>
            <a:gdLst/>
            <a:ahLst/>
            <a:cxnLst/>
            <a:rect l="l" t="t" r="r" b="b"/>
            <a:pathLst>
              <a:path w="2476736" h="2213583">
                <a:moveTo>
                  <a:pt x="0" y="0"/>
                </a:moveTo>
                <a:lnTo>
                  <a:pt x="2476737" y="0"/>
                </a:lnTo>
                <a:lnTo>
                  <a:pt x="2476737" y="2213583"/>
                </a:lnTo>
                <a:lnTo>
                  <a:pt x="0" y="22135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2259045" y="2982966"/>
            <a:ext cx="5789014" cy="7161592"/>
          </a:xfrm>
          <a:custGeom>
            <a:avLst/>
            <a:gdLst/>
            <a:ahLst/>
            <a:cxnLst/>
            <a:rect l="l" t="t" r="r" b="b"/>
            <a:pathLst>
              <a:path w="5789014" h="7161592">
                <a:moveTo>
                  <a:pt x="0" y="0"/>
                </a:moveTo>
                <a:lnTo>
                  <a:pt x="5789015" y="0"/>
                </a:lnTo>
                <a:lnTo>
                  <a:pt x="5789015" y="7161592"/>
                </a:lnTo>
                <a:lnTo>
                  <a:pt x="0" y="7161592"/>
                </a:lnTo>
                <a:lnTo>
                  <a:pt x="0" y="0"/>
                </a:lnTo>
                <a:close/>
              </a:path>
            </a:pathLst>
          </a:custGeom>
          <a:blipFill>
            <a:blip r:embed="rId11"/>
            <a:stretch>
              <a:fillRect l="-36425" t="-37410" r="-19484" b="-26783"/>
            </a:stretch>
          </a:blipFill>
        </p:spPr>
        <p:txBody>
          <a:bodyPr/>
          <a:lstStyle/>
          <a:p>
            <a:endParaRPr lang="en-US"/>
          </a:p>
        </p:txBody>
      </p:sp>
      <p:sp>
        <p:nvSpPr>
          <p:cNvPr id="10" name="Freeform 10"/>
          <p:cNvSpPr/>
          <p:nvPr/>
        </p:nvSpPr>
        <p:spPr>
          <a:xfrm>
            <a:off x="9744075" y="471440"/>
            <a:ext cx="7789724" cy="9344121"/>
          </a:xfrm>
          <a:custGeom>
            <a:avLst/>
            <a:gdLst/>
            <a:ahLst/>
            <a:cxnLst/>
            <a:rect l="l" t="t" r="r" b="b"/>
            <a:pathLst>
              <a:path w="7789724" h="9344121">
                <a:moveTo>
                  <a:pt x="0" y="0"/>
                </a:moveTo>
                <a:lnTo>
                  <a:pt x="7789724" y="0"/>
                </a:lnTo>
                <a:lnTo>
                  <a:pt x="7789724" y="9344120"/>
                </a:lnTo>
                <a:lnTo>
                  <a:pt x="0" y="9344120"/>
                </a:lnTo>
                <a:lnTo>
                  <a:pt x="0" y="0"/>
                </a:lnTo>
                <a:close/>
              </a:path>
            </a:pathLst>
          </a:custGeom>
          <a:blipFill>
            <a:blip r:embed="rId12"/>
            <a:stretch>
              <a:fillRect l="-900" t="-8501" b="-9655"/>
            </a:stretch>
          </a:blipFill>
        </p:spPr>
        <p:txBody>
          <a:bodyPr/>
          <a:lstStyle/>
          <a:p>
            <a:endParaRPr lang="en-US"/>
          </a:p>
        </p:txBody>
      </p:sp>
      <p:sp>
        <p:nvSpPr>
          <p:cNvPr id="11" name="TextBox 11"/>
          <p:cNvSpPr txBox="1"/>
          <p:nvPr/>
        </p:nvSpPr>
        <p:spPr>
          <a:xfrm>
            <a:off x="2018142" y="567778"/>
            <a:ext cx="8977169"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WHY IS YPAA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4" name="Freeform 4"/>
          <p:cNvSpPr/>
          <p:nvPr/>
        </p:nvSpPr>
        <p:spPr>
          <a:xfrm rot="4208936">
            <a:off x="-4005101" y="7943825"/>
            <a:ext cx="12528293" cy="11776595"/>
          </a:xfrm>
          <a:custGeom>
            <a:avLst/>
            <a:gdLst/>
            <a:ahLst/>
            <a:cxnLst/>
            <a:rect l="l" t="t" r="r" b="b"/>
            <a:pathLst>
              <a:path w="12528293" h="11776595">
                <a:moveTo>
                  <a:pt x="0" y="0"/>
                </a:moveTo>
                <a:lnTo>
                  <a:pt x="12528293" y="0"/>
                </a:lnTo>
                <a:lnTo>
                  <a:pt x="12528293" y="11776595"/>
                </a:lnTo>
                <a:lnTo>
                  <a:pt x="0" y="11776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4721483">
            <a:off x="12789433" y="-629018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815344" y="358492"/>
            <a:ext cx="2476736" cy="2213583"/>
          </a:xfrm>
          <a:custGeom>
            <a:avLst/>
            <a:gdLst/>
            <a:ahLst/>
            <a:cxnLst/>
            <a:rect l="l" t="t" r="r" b="b"/>
            <a:pathLst>
              <a:path w="2476736" h="2213583">
                <a:moveTo>
                  <a:pt x="0" y="0"/>
                </a:moveTo>
                <a:lnTo>
                  <a:pt x="2476737" y="0"/>
                </a:lnTo>
                <a:lnTo>
                  <a:pt x="2476737" y="2213583"/>
                </a:lnTo>
                <a:lnTo>
                  <a:pt x="0" y="22135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05901" y="2057400"/>
            <a:ext cx="15076199" cy="7651171"/>
          </a:xfrm>
          <a:custGeom>
            <a:avLst/>
            <a:gdLst/>
            <a:ahLst/>
            <a:cxnLst/>
            <a:rect l="l" t="t" r="r" b="b"/>
            <a:pathLst>
              <a:path w="15076199" h="7651171">
                <a:moveTo>
                  <a:pt x="0" y="0"/>
                </a:moveTo>
                <a:lnTo>
                  <a:pt x="15076198" y="0"/>
                </a:lnTo>
                <a:lnTo>
                  <a:pt x="15076198" y="7651171"/>
                </a:lnTo>
                <a:lnTo>
                  <a:pt x="0" y="7651171"/>
                </a:lnTo>
                <a:lnTo>
                  <a:pt x="0" y="0"/>
                </a:lnTo>
                <a:close/>
              </a:path>
            </a:pathLst>
          </a:custGeom>
          <a:blipFill>
            <a:blip r:embed="rId11"/>
            <a:stretch>
              <a:fillRect/>
            </a:stretch>
          </a:blipFill>
        </p:spPr>
        <p:txBody>
          <a:bodyPr/>
          <a:lstStyle/>
          <a:p>
            <a:endParaRPr lang="en-US"/>
          </a:p>
        </p:txBody>
      </p:sp>
      <p:sp>
        <p:nvSpPr>
          <p:cNvPr id="9" name="TextBox 9"/>
          <p:cNvSpPr txBox="1"/>
          <p:nvPr/>
        </p:nvSpPr>
        <p:spPr>
          <a:xfrm>
            <a:off x="2018142" y="567778"/>
            <a:ext cx="8977169"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YPAA DIRECTORY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grpSp>
        <p:nvGrpSpPr>
          <p:cNvPr id="4" name="Group 4"/>
          <p:cNvGrpSpPr/>
          <p:nvPr/>
        </p:nvGrpSpPr>
        <p:grpSpPr>
          <a:xfrm>
            <a:off x="2121031" y="8712503"/>
            <a:ext cx="6893129" cy="1091593"/>
            <a:chOff x="0" y="0"/>
            <a:chExt cx="2566310" cy="406400"/>
          </a:xfrm>
        </p:grpSpPr>
        <p:sp>
          <p:nvSpPr>
            <p:cNvPr id="5" name="Freeform 5"/>
            <p:cNvSpPr/>
            <p:nvPr/>
          </p:nvSpPr>
          <p:spPr>
            <a:xfrm>
              <a:off x="0" y="0"/>
              <a:ext cx="2566310" cy="406400"/>
            </a:xfrm>
            <a:custGeom>
              <a:avLst/>
              <a:gdLst/>
              <a:ahLst/>
              <a:cxnLst/>
              <a:rect l="l" t="t" r="r" b="b"/>
              <a:pathLst>
                <a:path w="2566310" h="406400">
                  <a:moveTo>
                    <a:pt x="2363110" y="0"/>
                  </a:moveTo>
                  <a:cubicBezTo>
                    <a:pt x="2475335" y="0"/>
                    <a:pt x="2566310" y="90976"/>
                    <a:pt x="2566310" y="203200"/>
                  </a:cubicBezTo>
                  <a:cubicBezTo>
                    <a:pt x="2566310" y="315424"/>
                    <a:pt x="2475335" y="406400"/>
                    <a:pt x="2363110" y="406400"/>
                  </a:cubicBezTo>
                  <a:lnTo>
                    <a:pt x="203200" y="406400"/>
                  </a:lnTo>
                  <a:cubicBezTo>
                    <a:pt x="90976" y="406400"/>
                    <a:pt x="0" y="315424"/>
                    <a:pt x="0" y="203200"/>
                  </a:cubicBezTo>
                  <a:cubicBezTo>
                    <a:pt x="0" y="90976"/>
                    <a:pt x="90976" y="0"/>
                    <a:pt x="203200" y="0"/>
                  </a:cubicBezTo>
                  <a:close/>
                </a:path>
              </a:pathLst>
            </a:custGeom>
            <a:solidFill>
              <a:srgbClr val="D0774B"/>
            </a:solidFill>
          </p:spPr>
          <p:txBody>
            <a:bodyPr/>
            <a:lstStyle/>
            <a:p>
              <a:endParaRPr lang="en-US"/>
            </a:p>
          </p:txBody>
        </p:sp>
        <p:sp>
          <p:nvSpPr>
            <p:cNvPr id="6" name="TextBox 6"/>
            <p:cNvSpPr txBox="1"/>
            <p:nvPr/>
          </p:nvSpPr>
          <p:spPr>
            <a:xfrm>
              <a:off x="0" y="-38100"/>
              <a:ext cx="2566310" cy="444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235551" y="8712503"/>
            <a:ext cx="6893129" cy="1091593"/>
            <a:chOff x="0" y="0"/>
            <a:chExt cx="2566310" cy="406400"/>
          </a:xfrm>
        </p:grpSpPr>
        <p:sp>
          <p:nvSpPr>
            <p:cNvPr id="8" name="Freeform 8"/>
            <p:cNvSpPr/>
            <p:nvPr/>
          </p:nvSpPr>
          <p:spPr>
            <a:xfrm>
              <a:off x="0" y="0"/>
              <a:ext cx="2566310" cy="406400"/>
            </a:xfrm>
            <a:custGeom>
              <a:avLst/>
              <a:gdLst/>
              <a:ahLst/>
              <a:cxnLst/>
              <a:rect l="l" t="t" r="r" b="b"/>
              <a:pathLst>
                <a:path w="2566310" h="406400">
                  <a:moveTo>
                    <a:pt x="2363110" y="0"/>
                  </a:moveTo>
                  <a:cubicBezTo>
                    <a:pt x="2475335" y="0"/>
                    <a:pt x="2566310" y="90976"/>
                    <a:pt x="2566310" y="203200"/>
                  </a:cubicBezTo>
                  <a:cubicBezTo>
                    <a:pt x="2566310" y="315424"/>
                    <a:pt x="2475335" y="406400"/>
                    <a:pt x="2363110" y="406400"/>
                  </a:cubicBezTo>
                  <a:lnTo>
                    <a:pt x="203200" y="406400"/>
                  </a:lnTo>
                  <a:cubicBezTo>
                    <a:pt x="90976" y="406400"/>
                    <a:pt x="0" y="315424"/>
                    <a:pt x="0" y="203200"/>
                  </a:cubicBezTo>
                  <a:cubicBezTo>
                    <a:pt x="0" y="90976"/>
                    <a:pt x="90976" y="0"/>
                    <a:pt x="203200" y="0"/>
                  </a:cubicBezTo>
                  <a:close/>
                </a:path>
              </a:pathLst>
            </a:custGeom>
            <a:solidFill>
              <a:srgbClr val="D0774B"/>
            </a:solidFill>
          </p:spPr>
          <p:txBody>
            <a:bodyPr/>
            <a:lstStyle/>
            <a:p>
              <a:endParaRPr lang="en-US"/>
            </a:p>
          </p:txBody>
        </p:sp>
        <p:sp>
          <p:nvSpPr>
            <p:cNvPr id="9" name="TextBox 9"/>
            <p:cNvSpPr txBox="1"/>
            <p:nvPr/>
          </p:nvSpPr>
          <p:spPr>
            <a:xfrm>
              <a:off x="0" y="-38100"/>
              <a:ext cx="256631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21031" y="7315114"/>
            <a:ext cx="6893129" cy="1091593"/>
            <a:chOff x="0" y="0"/>
            <a:chExt cx="2566310" cy="406400"/>
          </a:xfrm>
        </p:grpSpPr>
        <p:sp>
          <p:nvSpPr>
            <p:cNvPr id="11" name="Freeform 11"/>
            <p:cNvSpPr/>
            <p:nvPr/>
          </p:nvSpPr>
          <p:spPr>
            <a:xfrm>
              <a:off x="0" y="0"/>
              <a:ext cx="2566310" cy="406400"/>
            </a:xfrm>
            <a:custGeom>
              <a:avLst/>
              <a:gdLst/>
              <a:ahLst/>
              <a:cxnLst/>
              <a:rect l="l" t="t" r="r" b="b"/>
              <a:pathLst>
                <a:path w="2566310" h="406400">
                  <a:moveTo>
                    <a:pt x="2363110" y="0"/>
                  </a:moveTo>
                  <a:cubicBezTo>
                    <a:pt x="2475335" y="0"/>
                    <a:pt x="2566310" y="90976"/>
                    <a:pt x="2566310" y="203200"/>
                  </a:cubicBezTo>
                  <a:cubicBezTo>
                    <a:pt x="2566310" y="315424"/>
                    <a:pt x="2475335" y="406400"/>
                    <a:pt x="2363110" y="406400"/>
                  </a:cubicBezTo>
                  <a:lnTo>
                    <a:pt x="203200" y="406400"/>
                  </a:lnTo>
                  <a:cubicBezTo>
                    <a:pt x="90976" y="406400"/>
                    <a:pt x="0" y="315424"/>
                    <a:pt x="0" y="203200"/>
                  </a:cubicBezTo>
                  <a:cubicBezTo>
                    <a:pt x="0" y="90976"/>
                    <a:pt x="90976" y="0"/>
                    <a:pt x="203200" y="0"/>
                  </a:cubicBezTo>
                  <a:close/>
                </a:path>
              </a:pathLst>
            </a:custGeom>
            <a:solidFill>
              <a:srgbClr val="D0774B"/>
            </a:solidFill>
          </p:spPr>
          <p:txBody>
            <a:bodyPr/>
            <a:lstStyle/>
            <a:p>
              <a:endParaRPr lang="en-US"/>
            </a:p>
          </p:txBody>
        </p:sp>
        <p:sp>
          <p:nvSpPr>
            <p:cNvPr id="12" name="TextBox 12"/>
            <p:cNvSpPr txBox="1"/>
            <p:nvPr/>
          </p:nvSpPr>
          <p:spPr>
            <a:xfrm>
              <a:off x="0" y="-38100"/>
              <a:ext cx="2566310"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235551" y="7293734"/>
            <a:ext cx="6893129" cy="1091593"/>
            <a:chOff x="0" y="0"/>
            <a:chExt cx="2566310" cy="406400"/>
          </a:xfrm>
        </p:grpSpPr>
        <p:sp>
          <p:nvSpPr>
            <p:cNvPr id="14" name="Freeform 14"/>
            <p:cNvSpPr/>
            <p:nvPr/>
          </p:nvSpPr>
          <p:spPr>
            <a:xfrm>
              <a:off x="0" y="0"/>
              <a:ext cx="2566310" cy="406400"/>
            </a:xfrm>
            <a:custGeom>
              <a:avLst/>
              <a:gdLst/>
              <a:ahLst/>
              <a:cxnLst/>
              <a:rect l="l" t="t" r="r" b="b"/>
              <a:pathLst>
                <a:path w="2566310" h="406400">
                  <a:moveTo>
                    <a:pt x="2363110" y="0"/>
                  </a:moveTo>
                  <a:cubicBezTo>
                    <a:pt x="2475335" y="0"/>
                    <a:pt x="2566310" y="90976"/>
                    <a:pt x="2566310" y="203200"/>
                  </a:cubicBezTo>
                  <a:cubicBezTo>
                    <a:pt x="2566310" y="315424"/>
                    <a:pt x="2475335" y="406400"/>
                    <a:pt x="2363110" y="406400"/>
                  </a:cubicBezTo>
                  <a:lnTo>
                    <a:pt x="203200" y="406400"/>
                  </a:lnTo>
                  <a:cubicBezTo>
                    <a:pt x="90976" y="406400"/>
                    <a:pt x="0" y="315424"/>
                    <a:pt x="0" y="203200"/>
                  </a:cubicBezTo>
                  <a:cubicBezTo>
                    <a:pt x="0" y="90976"/>
                    <a:pt x="90976" y="0"/>
                    <a:pt x="203200" y="0"/>
                  </a:cubicBezTo>
                  <a:close/>
                </a:path>
              </a:pathLst>
            </a:custGeom>
            <a:solidFill>
              <a:srgbClr val="D0774B"/>
            </a:solidFill>
          </p:spPr>
          <p:txBody>
            <a:bodyPr/>
            <a:lstStyle/>
            <a:p>
              <a:endParaRPr lang="en-US"/>
            </a:p>
          </p:txBody>
        </p:sp>
        <p:sp>
          <p:nvSpPr>
            <p:cNvPr id="15" name="TextBox 15"/>
            <p:cNvSpPr txBox="1"/>
            <p:nvPr/>
          </p:nvSpPr>
          <p:spPr>
            <a:xfrm>
              <a:off x="0" y="-38100"/>
              <a:ext cx="2566310" cy="444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4721483">
            <a:off x="-6255739" y="-6290180"/>
            <a:ext cx="10304023" cy="9685782"/>
          </a:xfrm>
          <a:custGeom>
            <a:avLst/>
            <a:gdLst/>
            <a:ahLst/>
            <a:cxnLst/>
            <a:rect l="l" t="t" r="r" b="b"/>
            <a:pathLst>
              <a:path w="10304023" h="9685782">
                <a:moveTo>
                  <a:pt x="0" y="0"/>
                </a:moveTo>
                <a:lnTo>
                  <a:pt x="10304023" y="0"/>
                </a:lnTo>
                <a:lnTo>
                  <a:pt x="10304023" y="9685782"/>
                </a:lnTo>
                <a:lnTo>
                  <a:pt x="0" y="968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2121031" y="-10287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flipH="1">
            <a:off x="-952967" y="7299915"/>
            <a:ext cx="2476736" cy="2213583"/>
          </a:xfrm>
          <a:custGeom>
            <a:avLst/>
            <a:gdLst/>
            <a:ahLst/>
            <a:cxnLst/>
            <a:rect l="l" t="t" r="r" b="b"/>
            <a:pathLst>
              <a:path w="2476736" h="2213583">
                <a:moveTo>
                  <a:pt x="2476736" y="0"/>
                </a:moveTo>
                <a:lnTo>
                  <a:pt x="0" y="0"/>
                </a:lnTo>
                <a:lnTo>
                  <a:pt x="0" y="2213584"/>
                </a:lnTo>
                <a:lnTo>
                  <a:pt x="2476736" y="2213584"/>
                </a:lnTo>
                <a:lnTo>
                  <a:pt x="247673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6246551" y="4460877"/>
            <a:ext cx="1609244" cy="972105"/>
          </a:xfrm>
          <a:custGeom>
            <a:avLst/>
            <a:gdLst/>
            <a:ahLst/>
            <a:cxnLst/>
            <a:rect l="l" t="t" r="r" b="b"/>
            <a:pathLst>
              <a:path w="1609244" h="972105">
                <a:moveTo>
                  <a:pt x="0" y="0"/>
                </a:moveTo>
                <a:lnTo>
                  <a:pt x="1609243" y="0"/>
                </a:lnTo>
                <a:lnTo>
                  <a:pt x="1609243" y="972105"/>
                </a:lnTo>
                <a:lnTo>
                  <a:pt x="0" y="972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a:off x="0" y="0"/>
            <a:ext cx="4655415" cy="6062866"/>
          </a:xfrm>
          <a:custGeom>
            <a:avLst/>
            <a:gdLst/>
            <a:ahLst/>
            <a:cxnLst/>
            <a:rect l="l" t="t" r="r" b="b"/>
            <a:pathLst>
              <a:path w="4655415" h="6062866">
                <a:moveTo>
                  <a:pt x="0" y="0"/>
                </a:moveTo>
                <a:lnTo>
                  <a:pt x="4655415" y="0"/>
                </a:lnTo>
                <a:lnTo>
                  <a:pt x="4655415" y="6062866"/>
                </a:lnTo>
                <a:lnTo>
                  <a:pt x="0" y="6062866"/>
                </a:lnTo>
                <a:lnTo>
                  <a:pt x="0" y="0"/>
                </a:lnTo>
                <a:close/>
              </a:path>
            </a:pathLst>
          </a:custGeom>
          <a:blipFill>
            <a:blip r:embed="rId13"/>
            <a:stretch>
              <a:fillRect/>
            </a:stretch>
          </a:blipFill>
        </p:spPr>
        <p:txBody>
          <a:bodyPr/>
          <a:lstStyle/>
          <a:p>
            <a:endParaRPr lang="en-US"/>
          </a:p>
        </p:txBody>
      </p:sp>
      <p:sp>
        <p:nvSpPr>
          <p:cNvPr id="22" name="Freeform 22"/>
          <p:cNvSpPr/>
          <p:nvPr/>
        </p:nvSpPr>
        <p:spPr>
          <a:xfrm>
            <a:off x="13969360" y="0"/>
            <a:ext cx="4318640" cy="6170794"/>
          </a:xfrm>
          <a:custGeom>
            <a:avLst/>
            <a:gdLst/>
            <a:ahLst/>
            <a:cxnLst/>
            <a:rect l="l" t="t" r="r" b="b"/>
            <a:pathLst>
              <a:path w="4318640" h="6170794">
                <a:moveTo>
                  <a:pt x="0" y="0"/>
                </a:moveTo>
                <a:lnTo>
                  <a:pt x="4318640" y="0"/>
                </a:lnTo>
                <a:lnTo>
                  <a:pt x="4318640" y="6170794"/>
                </a:lnTo>
                <a:lnTo>
                  <a:pt x="0" y="6170794"/>
                </a:lnTo>
                <a:lnTo>
                  <a:pt x="0" y="0"/>
                </a:lnTo>
                <a:close/>
              </a:path>
            </a:pathLst>
          </a:custGeom>
          <a:blipFill>
            <a:blip r:embed="rId14"/>
            <a:stretch>
              <a:fillRect l="-10313" t="-9434" r="-10313"/>
            </a:stretch>
          </a:blipFill>
        </p:spPr>
        <p:txBody>
          <a:bodyPr/>
          <a:lstStyle/>
          <a:p>
            <a:endParaRPr lang="en-US"/>
          </a:p>
        </p:txBody>
      </p:sp>
      <p:sp>
        <p:nvSpPr>
          <p:cNvPr id="23" name="Freeform 23"/>
          <p:cNvSpPr/>
          <p:nvPr/>
        </p:nvSpPr>
        <p:spPr>
          <a:xfrm>
            <a:off x="4655415" y="2116994"/>
            <a:ext cx="9313945" cy="3026506"/>
          </a:xfrm>
          <a:custGeom>
            <a:avLst/>
            <a:gdLst/>
            <a:ahLst/>
            <a:cxnLst/>
            <a:rect l="l" t="t" r="r" b="b"/>
            <a:pathLst>
              <a:path w="9313945" h="3026506">
                <a:moveTo>
                  <a:pt x="0" y="0"/>
                </a:moveTo>
                <a:lnTo>
                  <a:pt x="9313945" y="0"/>
                </a:lnTo>
                <a:lnTo>
                  <a:pt x="9313945" y="3026506"/>
                </a:lnTo>
                <a:lnTo>
                  <a:pt x="0" y="3026506"/>
                </a:lnTo>
                <a:lnTo>
                  <a:pt x="0" y="0"/>
                </a:lnTo>
                <a:close/>
              </a:path>
            </a:pathLst>
          </a:custGeom>
          <a:blipFill>
            <a:blip r:embed="rId15"/>
            <a:stretch>
              <a:fillRect t="-90806" b="-207570"/>
            </a:stretch>
          </a:blipFill>
        </p:spPr>
        <p:txBody>
          <a:bodyPr/>
          <a:lstStyle/>
          <a:p>
            <a:endParaRPr lang="en-US"/>
          </a:p>
        </p:txBody>
      </p:sp>
      <p:sp>
        <p:nvSpPr>
          <p:cNvPr id="24" name="Freeform 24"/>
          <p:cNvSpPr/>
          <p:nvPr/>
        </p:nvSpPr>
        <p:spPr>
          <a:xfrm>
            <a:off x="8020268" y="4962705"/>
            <a:ext cx="2038042" cy="2200323"/>
          </a:xfrm>
          <a:custGeom>
            <a:avLst/>
            <a:gdLst/>
            <a:ahLst/>
            <a:cxnLst/>
            <a:rect l="l" t="t" r="r" b="b"/>
            <a:pathLst>
              <a:path w="2038042" h="2200323">
                <a:moveTo>
                  <a:pt x="0" y="0"/>
                </a:moveTo>
                <a:lnTo>
                  <a:pt x="2038042" y="0"/>
                </a:lnTo>
                <a:lnTo>
                  <a:pt x="2038042" y="2200323"/>
                </a:lnTo>
                <a:lnTo>
                  <a:pt x="0" y="2200323"/>
                </a:lnTo>
                <a:lnTo>
                  <a:pt x="0" y="0"/>
                </a:lnTo>
                <a:close/>
              </a:path>
            </a:pathLst>
          </a:custGeom>
          <a:blipFill>
            <a:blip r:embed="rId16"/>
            <a:stretch>
              <a:fillRect l="-537176" t="-663441" r="-5619" b="-7286"/>
            </a:stretch>
          </a:blipFill>
        </p:spPr>
        <p:txBody>
          <a:bodyPr/>
          <a:lstStyle/>
          <a:p>
            <a:endParaRPr lang="en-US"/>
          </a:p>
        </p:txBody>
      </p:sp>
      <p:sp>
        <p:nvSpPr>
          <p:cNvPr id="25" name="TextBox 25"/>
          <p:cNvSpPr txBox="1"/>
          <p:nvPr/>
        </p:nvSpPr>
        <p:spPr>
          <a:xfrm>
            <a:off x="4655415" y="190500"/>
            <a:ext cx="8977169" cy="1109010"/>
          </a:xfrm>
          <a:prstGeom prst="rect">
            <a:avLst/>
          </a:prstGeom>
        </p:spPr>
        <p:txBody>
          <a:bodyPr lIns="0" tIns="0" rIns="0" bIns="0" rtlCol="0" anchor="t">
            <a:spAutoFit/>
          </a:bodyPr>
          <a:lstStyle/>
          <a:p>
            <a:pPr algn="ctr">
              <a:lnSpc>
                <a:spcPts val="8229"/>
              </a:lnSpc>
            </a:pPr>
            <a:r>
              <a:rPr lang="en-US" sz="8572">
                <a:solidFill>
                  <a:srgbClr val="5D3B2E"/>
                </a:solidFill>
                <a:latin typeface="Bernoru SemiCondensed"/>
                <a:ea typeface="Bernoru SemiCondensed"/>
                <a:cs typeface="Bernoru SemiCondensed"/>
                <a:sym typeface="Bernoru SemiCondensed"/>
              </a:rPr>
              <a:t>WHAT SERVICE</a:t>
            </a:r>
          </a:p>
        </p:txBody>
      </p:sp>
      <p:sp>
        <p:nvSpPr>
          <p:cNvPr id="26" name="TextBox 26"/>
          <p:cNvSpPr txBox="1"/>
          <p:nvPr/>
        </p:nvSpPr>
        <p:spPr>
          <a:xfrm>
            <a:off x="4760126" y="1081083"/>
            <a:ext cx="8977169" cy="1109010"/>
          </a:xfrm>
          <a:prstGeom prst="rect">
            <a:avLst/>
          </a:prstGeom>
        </p:spPr>
        <p:txBody>
          <a:bodyPr lIns="0" tIns="0" rIns="0" bIns="0" rtlCol="0" anchor="t">
            <a:spAutoFit/>
          </a:bodyPr>
          <a:lstStyle/>
          <a:p>
            <a:pPr algn="ctr">
              <a:lnSpc>
                <a:spcPts val="8229"/>
              </a:lnSpc>
            </a:pPr>
            <a:r>
              <a:rPr lang="en-US" sz="8572">
                <a:solidFill>
                  <a:srgbClr val="5D3B2E"/>
                </a:solidFill>
                <a:latin typeface="Bernoru SemiCondensed"/>
                <a:ea typeface="Bernoru SemiCondensed"/>
                <a:cs typeface="Bernoru SemiCondensed"/>
                <a:sym typeface="Bernoru SemiCondensed"/>
              </a:rPr>
              <a:t>ARE WE DOING?</a:t>
            </a:r>
          </a:p>
        </p:txBody>
      </p:sp>
      <p:sp>
        <p:nvSpPr>
          <p:cNvPr id="27" name="TextBox 27"/>
          <p:cNvSpPr txBox="1"/>
          <p:nvPr/>
        </p:nvSpPr>
        <p:spPr>
          <a:xfrm>
            <a:off x="2146160" y="8979571"/>
            <a:ext cx="6893129" cy="490782"/>
          </a:xfrm>
          <a:prstGeom prst="rect">
            <a:avLst/>
          </a:prstGeom>
        </p:spPr>
        <p:txBody>
          <a:bodyPr lIns="0" tIns="0" rIns="0" bIns="0" rtlCol="0" anchor="t">
            <a:spAutoFit/>
          </a:bodyPr>
          <a:lstStyle/>
          <a:p>
            <a:pPr algn="ctr">
              <a:lnSpc>
                <a:spcPts val="3905"/>
              </a:lnSpc>
              <a:spcBef>
                <a:spcPct val="0"/>
              </a:spcBef>
            </a:pPr>
            <a:r>
              <a:rPr lang="en-US" sz="2789" b="1">
                <a:solidFill>
                  <a:srgbClr val="FFFEFA"/>
                </a:solidFill>
                <a:latin typeface="Lato Bold"/>
                <a:ea typeface="Lato Bold"/>
                <a:cs typeface="Lato Bold"/>
                <a:sym typeface="Lato Bold"/>
              </a:rPr>
              <a:t>LITERATURE</a:t>
            </a:r>
          </a:p>
        </p:txBody>
      </p:sp>
      <p:sp>
        <p:nvSpPr>
          <p:cNvPr id="28" name="TextBox 28"/>
          <p:cNvSpPr txBox="1"/>
          <p:nvPr/>
        </p:nvSpPr>
        <p:spPr>
          <a:xfrm>
            <a:off x="9144000" y="8991890"/>
            <a:ext cx="6893129" cy="490782"/>
          </a:xfrm>
          <a:prstGeom prst="rect">
            <a:avLst/>
          </a:prstGeom>
        </p:spPr>
        <p:txBody>
          <a:bodyPr lIns="0" tIns="0" rIns="0" bIns="0" rtlCol="0" anchor="t">
            <a:spAutoFit/>
          </a:bodyPr>
          <a:lstStyle/>
          <a:p>
            <a:pPr algn="ctr">
              <a:lnSpc>
                <a:spcPts val="3905"/>
              </a:lnSpc>
              <a:spcBef>
                <a:spcPct val="0"/>
              </a:spcBef>
            </a:pPr>
            <a:r>
              <a:rPr lang="en-US" sz="2789" b="1">
                <a:solidFill>
                  <a:srgbClr val="FFFEFA"/>
                </a:solidFill>
                <a:latin typeface="Lato Bold"/>
                <a:ea typeface="Lato Bold"/>
                <a:cs typeface="Lato Bold"/>
                <a:sym typeface="Lato Bold"/>
              </a:rPr>
              <a:t>FOOD AND FUN</a:t>
            </a:r>
          </a:p>
        </p:txBody>
      </p:sp>
      <p:sp>
        <p:nvSpPr>
          <p:cNvPr id="29" name="TextBox 29"/>
          <p:cNvSpPr txBox="1"/>
          <p:nvPr/>
        </p:nvSpPr>
        <p:spPr>
          <a:xfrm>
            <a:off x="2121031" y="7610765"/>
            <a:ext cx="6893129" cy="490782"/>
          </a:xfrm>
          <a:prstGeom prst="rect">
            <a:avLst/>
          </a:prstGeom>
        </p:spPr>
        <p:txBody>
          <a:bodyPr lIns="0" tIns="0" rIns="0" bIns="0" rtlCol="0" anchor="t">
            <a:spAutoFit/>
          </a:bodyPr>
          <a:lstStyle/>
          <a:p>
            <a:pPr algn="ctr">
              <a:lnSpc>
                <a:spcPts val="3905"/>
              </a:lnSpc>
              <a:spcBef>
                <a:spcPct val="0"/>
              </a:spcBef>
            </a:pPr>
            <a:r>
              <a:rPr lang="en-US" sz="2789" b="1">
                <a:solidFill>
                  <a:srgbClr val="FFFEFA"/>
                </a:solidFill>
                <a:latin typeface="Lato Bold"/>
                <a:ea typeface="Lato Bold"/>
                <a:cs typeface="Lato Bold"/>
                <a:sym typeface="Lato Bold"/>
              </a:rPr>
              <a:t>FELLOWSHIP</a:t>
            </a:r>
          </a:p>
        </p:txBody>
      </p:sp>
      <p:sp>
        <p:nvSpPr>
          <p:cNvPr id="30" name="TextBox 30"/>
          <p:cNvSpPr txBox="1"/>
          <p:nvPr/>
        </p:nvSpPr>
        <p:spPr>
          <a:xfrm>
            <a:off x="9248711" y="7610765"/>
            <a:ext cx="6893129" cy="490782"/>
          </a:xfrm>
          <a:prstGeom prst="rect">
            <a:avLst/>
          </a:prstGeom>
        </p:spPr>
        <p:txBody>
          <a:bodyPr lIns="0" tIns="0" rIns="0" bIns="0" rtlCol="0" anchor="t">
            <a:spAutoFit/>
          </a:bodyPr>
          <a:lstStyle/>
          <a:p>
            <a:pPr algn="ctr">
              <a:lnSpc>
                <a:spcPts val="3905"/>
              </a:lnSpc>
              <a:spcBef>
                <a:spcPct val="0"/>
              </a:spcBef>
            </a:pPr>
            <a:r>
              <a:rPr lang="en-US" sz="2789" b="1">
                <a:solidFill>
                  <a:srgbClr val="FFFEFA"/>
                </a:solidFill>
                <a:latin typeface="Lato Bold"/>
                <a:ea typeface="Lato Bold"/>
                <a:cs typeface="Lato Bold"/>
                <a:sym typeface="Lato Bold"/>
              </a:rPr>
              <a:t>SPEAKER PANELS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1226761" y="93366"/>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5">
              <a:extLst>
                <a:ext uri="{96DAC541-7B7A-43D3-8B79-37D633B846F1}">
                  <asvg:svgBlip xmlns:asvg="http://schemas.microsoft.com/office/drawing/2016/SVG/main" r:embed="rId6"/>
                </a:ext>
              </a:extLst>
            </a:blip>
            <a:stretch>
              <a:fillRect r="-1882"/>
            </a:stretch>
          </a:blipFill>
        </p:spPr>
        <p:txBody>
          <a:bodyPr/>
          <a:lstStyle/>
          <a:p>
            <a:endParaRPr lang="en-US"/>
          </a:p>
        </p:txBody>
      </p:sp>
      <p:sp>
        <p:nvSpPr>
          <p:cNvPr id="4" name="Freeform 4"/>
          <p:cNvSpPr/>
          <p:nvPr/>
        </p:nvSpPr>
        <p:spPr>
          <a:xfrm rot="-4721483">
            <a:off x="14088956" y="-6290180"/>
            <a:ext cx="10304023" cy="9685782"/>
          </a:xfrm>
          <a:custGeom>
            <a:avLst/>
            <a:gdLst/>
            <a:ahLst/>
            <a:cxnLst/>
            <a:rect l="l" t="t" r="r" b="b"/>
            <a:pathLst>
              <a:path w="10304023" h="9685782">
                <a:moveTo>
                  <a:pt x="0" y="0"/>
                </a:moveTo>
                <a:lnTo>
                  <a:pt x="10304023" y="0"/>
                </a:lnTo>
                <a:lnTo>
                  <a:pt x="10304023" y="9685782"/>
                </a:lnTo>
                <a:lnTo>
                  <a:pt x="0" y="9685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2071453" y="-271859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6158410" y="9145964"/>
            <a:ext cx="2476736" cy="2213583"/>
          </a:xfrm>
          <a:custGeom>
            <a:avLst/>
            <a:gdLst/>
            <a:ahLst/>
            <a:cxnLst/>
            <a:rect l="l" t="t" r="r" b="b"/>
            <a:pathLst>
              <a:path w="2476736" h="2213583">
                <a:moveTo>
                  <a:pt x="0" y="0"/>
                </a:moveTo>
                <a:lnTo>
                  <a:pt x="2476737" y="0"/>
                </a:lnTo>
                <a:lnTo>
                  <a:pt x="2476737" y="2213583"/>
                </a:lnTo>
                <a:lnTo>
                  <a:pt x="0" y="2213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326027" y="4441583"/>
            <a:ext cx="4305314" cy="5740419"/>
          </a:xfrm>
          <a:custGeom>
            <a:avLst/>
            <a:gdLst/>
            <a:ahLst/>
            <a:cxnLst/>
            <a:rect l="l" t="t" r="r" b="b"/>
            <a:pathLst>
              <a:path w="4305314" h="5740419">
                <a:moveTo>
                  <a:pt x="0" y="0"/>
                </a:moveTo>
                <a:lnTo>
                  <a:pt x="4305314" y="0"/>
                </a:lnTo>
                <a:lnTo>
                  <a:pt x="4305314" y="5740419"/>
                </a:lnTo>
                <a:lnTo>
                  <a:pt x="0" y="5740419"/>
                </a:lnTo>
                <a:lnTo>
                  <a:pt x="0" y="0"/>
                </a:lnTo>
                <a:close/>
              </a:path>
            </a:pathLst>
          </a:custGeom>
          <a:blipFill>
            <a:blip r:embed="rId13"/>
            <a:stretch>
              <a:fillRect/>
            </a:stretch>
          </a:blipFill>
        </p:spPr>
        <p:txBody>
          <a:bodyPr/>
          <a:lstStyle/>
          <a:p>
            <a:endParaRPr lang="en-US"/>
          </a:p>
        </p:txBody>
      </p:sp>
      <p:sp>
        <p:nvSpPr>
          <p:cNvPr id="8" name="Freeform 8"/>
          <p:cNvSpPr/>
          <p:nvPr/>
        </p:nvSpPr>
        <p:spPr>
          <a:xfrm>
            <a:off x="5499168" y="3578157"/>
            <a:ext cx="3644832" cy="4688705"/>
          </a:xfrm>
          <a:custGeom>
            <a:avLst/>
            <a:gdLst/>
            <a:ahLst/>
            <a:cxnLst/>
            <a:rect l="l" t="t" r="r" b="b"/>
            <a:pathLst>
              <a:path w="3644832" h="4688705">
                <a:moveTo>
                  <a:pt x="0" y="0"/>
                </a:moveTo>
                <a:lnTo>
                  <a:pt x="3644832" y="0"/>
                </a:lnTo>
                <a:lnTo>
                  <a:pt x="3644832" y="4688705"/>
                </a:lnTo>
                <a:lnTo>
                  <a:pt x="0" y="4688705"/>
                </a:lnTo>
                <a:lnTo>
                  <a:pt x="0" y="0"/>
                </a:lnTo>
                <a:close/>
              </a:path>
            </a:pathLst>
          </a:custGeom>
          <a:blipFill>
            <a:blip r:embed="rId14"/>
            <a:stretch>
              <a:fillRect b="-3648"/>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9752293" y="2622032"/>
            <a:ext cx="8337353" cy="4689761"/>
          </a:xfrm>
          <a:prstGeom prst="rect">
            <a:avLst/>
          </a:prstGeom>
        </p:spPr>
      </p:pic>
      <p:sp>
        <p:nvSpPr>
          <p:cNvPr id="10" name="TextBox 10"/>
          <p:cNvSpPr txBox="1"/>
          <p:nvPr/>
        </p:nvSpPr>
        <p:spPr>
          <a:xfrm>
            <a:off x="326027" y="264816"/>
            <a:ext cx="9255890" cy="1087436"/>
          </a:xfrm>
          <a:prstGeom prst="rect">
            <a:avLst/>
          </a:prstGeom>
        </p:spPr>
        <p:txBody>
          <a:bodyPr lIns="0" tIns="0" rIns="0" bIns="0" rtlCol="0" anchor="t">
            <a:spAutoFit/>
          </a:bodyPr>
          <a:lstStyle/>
          <a:p>
            <a:pPr algn="l">
              <a:lnSpc>
                <a:spcPts val="7951"/>
              </a:lnSpc>
            </a:pPr>
            <a:r>
              <a:rPr lang="en-US" sz="8283">
                <a:solidFill>
                  <a:srgbClr val="5D3B2E"/>
                </a:solidFill>
                <a:latin typeface="Bernoru SemiCondensed"/>
                <a:ea typeface="Bernoru SemiCondensed"/>
                <a:cs typeface="Bernoru SemiCondensed"/>
                <a:sym typeface="Bernoru SemiCondensed"/>
              </a:rPr>
              <a:t>WE HAVE FUN WHILE</a:t>
            </a:r>
          </a:p>
        </p:txBody>
      </p:sp>
      <p:sp>
        <p:nvSpPr>
          <p:cNvPr id="11" name="TextBox 11"/>
          <p:cNvSpPr txBox="1"/>
          <p:nvPr/>
        </p:nvSpPr>
        <p:spPr>
          <a:xfrm>
            <a:off x="326027" y="1586710"/>
            <a:ext cx="10962094"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WE REPRESENT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r="-1882"/>
            </a:stretch>
          </a:blipFill>
        </p:spPr>
        <p:txBody>
          <a:bodyPr/>
          <a:lstStyle/>
          <a:p>
            <a:endParaRPr lang="en-US"/>
          </a:p>
        </p:txBody>
      </p:sp>
      <p:sp>
        <p:nvSpPr>
          <p:cNvPr id="3" name="Freeform 3"/>
          <p:cNvSpPr/>
          <p:nvPr/>
        </p:nvSpPr>
        <p:spPr>
          <a:xfrm>
            <a:off x="8872681" y="6474725"/>
            <a:ext cx="369663" cy="369663"/>
          </a:xfrm>
          <a:custGeom>
            <a:avLst/>
            <a:gdLst/>
            <a:ahLst/>
            <a:cxnLst/>
            <a:rect l="l" t="t" r="r" b="b"/>
            <a:pathLst>
              <a:path w="369663" h="369663">
                <a:moveTo>
                  <a:pt x="0" y="0"/>
                </a:moveTo>
                <a:lnTo>
                  <a:pt x="369663" y="0"/>
                </a:lnTo>
                <a:lnTo>
                  <a:pt x="369663" y="369663"/>
                </a:lnTo>
                <a:lnTo>
                  <a:pt x="0" y="369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872681" y="7072312"/>
            <a:ext cx="369663" cy="369663"/>
          </a:xfrm>
          <a:custGeom>
            <a:avLst/>
            <a:gdLst/>
            <a:ahLst/>
            <a:cxnLst/>
            <a:rect l="l" t="t" r="r" b="b"/>
            <a:pathLst>
              <a:path w="369663" h="369663">
                <a:moveTo>
                  <a:pt x="0" y="0"/>
                </a:moveTo>
                <a:lnTo>
                  <a:pt x="369663" y="0"/>
                </a:lnTo>
                <a:lnTo>
                  <a:pt x="369663" y="369663"/>
                </a:lnTo>
                <a:lnTo>
                  <a:pt x="0" y="369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645540" y="2650997"/>
            <a:ext cx="8977169" cy="1112329"/>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SHARING</a:t>
            </a:r>
          </a:p>
        </p:txBody>
      </p:sp>
      <p:sp>
        <p:nvSpPr>
          <p:cNvPr id="6" name="Freeform 6"/>
          <p:cNvSpPr/>
          <p:nvPr/>
        </p:nvSpPr>
        <p:spPr>
          <a:xfrm>
            <a:off x="8872681" y="7669900"/>
            <a:ext cx="369663" cy="369663"/>
          </a:xfrm>
          <a:custGeom>
            <a:avLst/>
            <a:gdLst/>
            <a:ahLst/>
            <a:cxnLst/>
            <a:rect l="l" t="t" r="r" b="b"/>
            <a:pathLst>
              <a:path w="369663" h="369663">
                <a:moveTo>
                  <a:pt x="0" y="0"/>
                </a:moveTo>
                <a:lnTo>
                  <a:pt x="369663" y="0"/>
                </a:lnTo>
                <a:lnTo>
                  <a:pt x="369663" y="369663"/>
                </a:lnTo>
                <a:lnTo>
                  <a:pt x="0" y="369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872681" y="8267487"/>
            <a:ext cx="369663" cy="369663"/>
          </a:xfrm>
          <a:custGeom>
            <a:avLst/>
            <a:gdLst/>
            <a:ahLst/>
            <a:cxnLst/>
            <a:rect l="l" t="t" r="r" b="b"/>
            <a:pathLst>
              <a:path w="369663" h="369663">
                <a:moveTo>
                  <a:pt x="0" y="0"/>
                </a:moveTo>
                <a:lnTo>
                  <a:pt x="369663" y="0"/>
                </a:lnTo>
                <a:lnTo>
                  <a:pt x="369663" y="369663"/>
                </a:lnTo>
                <a:lnTo>
                  <a:pt x="0" y="369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20414" y="-20574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5661339" y="-1106792"/>
            <a:ext cx="2476736" cy="2213583"/>
          </a:xfrm>
          <a:custGeom>
            <a:avLst/>
            <a:gdLst/>
            <a:ahLst/>
            <a:cxnLst/>
            <a:rect l="l" t="t" r="r" b="b"/>
            <a:pathLst>
              <a:path w="2476736" h="2213583">
                <a:moveTo>
                  <a:pt x="0" y="0"/>
                </a:moveTo>
                <a:lnTo>
                  <a:pt x="2476737" y="0"/>
                </a:lnTo>
                <a:lnTo>
                  <a:pt x="2476737" y="2213584"/>
                </a:lnTo>
                <a:lnTo>
                  <a:pt x="0" y="22135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0" y="6147071"/>
            <a:ext cx="7364297" cy="4139929"/>
          </a:xfrm>
          <a:custGeom>
            <a:avLst/>
            <a:gdLst/>
            <a:ahLst/>
            <a:cxnLst/>
            <a:rect l="l" t="t" r="r" b="b"/>
            <a:pathLst>
              <a:path w="7364297" h="4139929">
                <a:moveTo>
                  <a:pt x="0" y="0"/>
                </a:moveTo>
                <a:lnTo>
                  <a:pt x="7364297" y="0"/>
                </a:lnTo>
                <a:lnTo>
                  <a:pt x="7364297" y="4139929"/>
                </a:lnTo>
                <a:lnTo>
                  <a:pt x="0" y="4139929"/>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64294" y="-143294"/>
            <a:ext cx="5027284" cy="6290365"/>
          </a:xfrm>
          <a:custGeom>
            <a:avLst/>
            <a:gdLst/>
            <a:ahLst/>
            <a:cxnLst/>
            <a:rect l="l" t="t" r="r" b="b"/>
            <a:pathLst>
              <a:path w="5027284" h="6290365">
                <a:moveTo>
                  <a:pt x="0" y="0"/>
                </a:moveTo>
                <a:lnTo>
                  <a:pt x="5027283" y="0"/>
                </a:lnTo>
                <a:lnTo>
                  <a:pt x="5027283" y="6290365"/>
                </a:lnTo>
                <a:lnTo>
                  <a:pt x="0" y="6290365"/>
                </a:lnTo>
                <a:lnTo>
                  <a:pt x="0" y="0"/>
                </a:lnTo>
                <a:close/>
              </a:path>
            </a:pathLst>
          </a:custGeom>
          <a:blipFill>
            <a:blip r:embed="rId11"/>
            <a:stretch>
              <a:fillRect l="-12478" t="-19602" r="-18129" b="-19574"/>
            </a:stretch>
          </a:blipFill>
        </p:spPr>
        <p:txBody>
          <a:bodyPr/>
          <a:lstStyle/>
          <a:p>
            <a:endParaRPr lang="en-US"/>
          </a:p>
        </p:txBody>
      </p:sp>
      <p:sp>
        <p:nvSpPr>
          <p:cNvPr id="12" name="Freeform 12"/>
          <p:cNvSpPr/>
          <p:nvPr/>
        </p:nvSpPr>
        <p:spPr>
          <a:xfrm>
            <a:off x="10838893" y="-52816"/>
            <a:ext cx="7567633" cy="3516180"/>
          </a:xfrm>
          <a:custGeom>
            <a:avLst/>
            <a:gdLst/>
            <a:ahLst/>
            <a:cxnLst/>
            <a:rect l="l" t="t" r="r" b="b"/>
            <a:pathLst>
              <a:path w="7567633" h="3516180">
                <a:moveTo>
                  <a:pt x="0" y="0"/>
                </a:moveTo>
                <a:lnTo>
                  <a:pt x="7567633" y="0"/>
                </a:lnTo>
                <a:lnTo>
                  <a:pt x="7567633" y="3516179"/>
                </a:lnTo>
                <a:lnTo>
                  <a:pt x="0" y="3516179"/>
                </a:lnTo>
                <a:lnTo>
                  <a:pt x="0" y="0"/>
                </a:lnTo>
                <a:close/>
              </a:path>
            </a:pathLst>
          </a:custGeom>
          <a:blipFill>
            <a:blip r:embed="rId12"/>
            <a:stretch>
              <a:fillRect t="-10495" b="-10495"/>
            </a:stretch>
          </a:blipFill>
        </p:spPr>
        <p:txBody>
          <a:bodyPr/>
          <a:lstStyle/>
          <a:p>
            <a:endParaRPr lang="en-US"/>
          </a:p>
        </p:txBody>
      </p:sp>
      <p:sp>
        <p:nvSpPr>
          <p:cNvPr id="13" name="TextBox 13"/>
          <p:cNvSpPr txBox="1"/>
          <p:nvPr/>
        </p:nvSpPr>
        <p:spPr>
          <a:xfrm>
            <a:off x="8872681" y="4031156"/>
            <a:ext cx="4964534" cy="1112344"/>
          </a:xfrm>
          <a:prstGeom prst="rect">
            <a:avLst/>
          </a:prstGeom>
        </p:spPr>
        <p:txBody>
          <a:bodyPr lIns="0" tIns="0" rIns="0" bIns="0" rtlCol="0" anchor="t">
            <a:spAutoFit/>
          </a:bodyPr>
          <a:lstStyle/>
          <a:p>
            <a:pPr algn="l">
              <a:lnSpc>
                <a:spcPts val="8229"/>
              </a:lnSpc>
            </a:pPr>
            <a:r>
              <a:rPr lang="en-US" sz="8572">
                <a:solidFill>
                  <a:srgbClr val="5D3B2E"/>
                </a:solidFill>
                <a:latin typeface="Bernoru SemiCondensed"/>
                <a:ea typeface="Bernoru SemiCondensed"/>
                <a:cs typeface="Bernoru SemiCondensed"/>
                <a:sym typeface="Bernoru SemiCondensed"/>
              </a:rPr>
              <a:t>THE WORK</a:t>
            </a:r>
          </a:p>
        </p:txBody>
      </p:sp>
      <p:sp>
        <p:nvSpPr>
          <p:cNvPr id="14" name="TextBox 14"/>
          <p:cNvSpPr txBox="1"/>
          <p:nvPr/>
        </p:nvSpPr>
        <p:spPr>
          <a:xfrm>
            <a:off x="9397239" y="6374482"/>
            <a:ext cx="5385795" cy="513043"/>
          </a:xfrm>
          <a:prstGeom prst="rect">
            <a:avLst/>
          </a:prstGeom>
        </p:spPr>
        <p:txBody>
          <a:bodyPr lIns="0" tIns="0" rIns="0" bIns="0" rtlCol="0" anchor="t">
            <a:spAutoFit/>
          </a:bodyPr>
          <a:lstStyle/>
          <a:p>
            <a:pPr algn="l">
              <a:lnSpc>
                <a:spcPts val="4272"/>
              </a:lnSpc>
              <a:spcBef>
                <a:spcPct val="0"/>
              </a:spcBef>
            </a:pPr>
            <a:r>
              <a:rPr lang="en-US" sz="3051" b="1">
                <a:solidFill>
                  <a:srgbClr val="5D3B2E"/>
                </a:solidFill>
                <a:latin typeface="Lato Bold"/>
                <a:ea typeface="Lato Bold"/>
                <a:cs typeface="Lato Bold"/>
                <a:sym typeface="Lato Bold"/>
              </a:rPr>
              <a:t>Carpool to other YPAA events</a:t>
            </a:r>
          </a:p>
        </p:txBody>
      </p:sp>
      <p:sp>
        <p:nvSpPr>
          <p:cNvPr id="15" name="TextBox 15"/>
          <p:cNvSpPr txBox="1"/>
          <p:nvPr/>
        </p:nvSpPr>
        <p:spPr>
          <a:xfrm>
            <a:off x="9397239" y="6897050"/>
            <a:ext cx="7015343" cy="3919221"/>
          </a:xfrm>
          <a:prstGeom prst="rect">
            <a:avLst/>
          </a:prstGeom>
        </p:spPr>
        <p:txBody>
          <a:bodyPr lIns="0" tIns="0" rIns="0" bIns="0" rtlCol="0" anchor="t">
            <a:spAutoFit/>
          </a:bodyPr>
          <a:lstStyle/>
          <a:p>
            <a:pPr algn="l">
              <a:lnSpc>
                <a:spcPts val="4479"/>
              </a:lnSpc>
            </a:pPr>
            <a:r>
              <a:rPr lang="en-US" sz="3199" b="1">
                <a:solidFill>
                  <a:srgbClr val="5D3B2E"/>
                </a:solidFill>
                <a:latin typeface="Lato Bold"/>
                <a:ea typeface="Lato Bold"/>
                <a:cs typeface="Lato Bold"/>
                <a:sym typeface="Lato Bold"/>
              </a:rPr>
              <a:t>Attend AA meetings together</a:t>
            </a:r>
          </a:p>
          <a:p>
            <a:pPr algn="l">
              <a:lnSpc>
                <a:spcPts val="4479"/>
              </a:lnSpc>
            </a:pPr>
            <a:r>
              <a:rPr lang="en-US" sz="3199" b="1">
                <a:solidFill>
                  <a:srgbClr val="5D3B2E"/>
                </a:solidFill>
                <a:latin typeface="Lato Bold"/>
                <a:ea typeface="Lato Bold"/>
                <a:cs typeface="Lato Bold"/>
                <a:sym typeface="Lato Bold"/>
              </a:rPr>
              <a:t>Sit together at AA interest tables</a:t>
            </a:r>
          </a:p>
          <a:p>
            <a:pPr algn="l">
              <a:lnSpc>
                <a:spcPts val="4479"/>
              </a:lnSpc>
            </a:pPr>
            <a:r>
              <a:rPr lang="en-US" sz="3199" b="1">
                <a:solidFill>
                  <a:srgbClr val="5D3B2E"/>
                </a:solidFill>
                <a:latin typeface="Lato Bold"/>
                <a:ea typeface="Lato Bold"/>
                <a:cs typeface="Lato Bold"/>
                <a:sym typeface="Lato Bold"/>
              </a:rPr>
              <a:t>Attend monthly business meetings and subcommittee meetings to coordinate our AA service events.</a:t>
            </a:r>
          </a:p>
          <a:p>
            <a:pPr algn="l">
              <a:lnSpc>
                <a:spcPts val="4479"/>
              </a:lnSpc>
            </a:pPr>
            <a:endParaRPr lang="en-US" sz="3199" b="1">
              <a:solidFill>
                <a:srgbClr val="5D3B2E"/>
              </a:solidFill>
              <a:latin typeface="Lato Bold"/>
              <a:ea typeface="Lato Bold"/>
              <a:cs typeface="Lato Bold"/>
              <a:sym typeface="Lato Bold"/>
            </a:endParaRPr>
          </a:p>
          <a:p>
            <a:pPr algn="l">
              <a:lnSpc>
                <a:spcPts val="4479"/>
              </a:lnSpc>
              <a:spcBef>
                <a:spcPct val="0"/>
              </a:spcBef>
            </a:pPr>
            <a:endParaRPr lang="en-US" sz="3199" b="1">
              <a:solidFill>
                <a:srgbClr val="5D3B2E"/>
              </a:solidFill>
              <a:latin typeface="Lato Bold"/>
              <a:ea typeface="Lato Bold"/>
              <a:cs typeface="Lato Bold"/>
              <a:sym typeface="Lato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A"/>
        </a:solidFill>
        <a:effectLst/>
      </p:bgPr>
    </p:bg>
    <p:spTree>
      <p:nvGrpSpPr>
        <p:cNvPr id="1" name=""/>
        <p:cNvGrpSpPr/>
        <p:nvPr/>
      </p:nvGrpSpPr>
      <p:grpSpPr>
        <a:xfrm>
          <a:off x="0" y="0"/>
          <a:ext cx="0" cy="0"/>
          <a:chOff x="0" y="0"/>
          <a:chExt cx="0" cy="0"/>
        </a:xfrm>
      </p:grpSpPr>
      <p:sp>
        <p:nvSpPr>
          <p:cNvPr id="2" name="Freeform 2"/>
          <p:cNvSpPr/>
          <p:nvPr/>
        </p:nvSpPr>
        <p:spPr>
          <a:xfrm>
            <a:off x="-952967" y="0"/>
            <a:ext cx="10096967" cy="10287000"/>
          </a:xfrm>
          <a:custGeom>
            <a:avLst/>
            <a:gdLst/>
            <a:ahLst/>
            <a:cxnLst/>
            <a:rect l="l" t="t" r="r" b="b"/>
            <a:pathLst>
              <a:path w="10096967" h="10287000">
                <a:moveTo>
                  <a:pt x="0" y="0"/>
                </a:moveTo>
                <a:lnTo>
                  <a:pt x="10096967" y="0"/>
                </a:lnTo>
                <a:lnTo>
                  <a:pt x="1009696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3" name="Freeform 3"/>
          <p:cNvSpPr/>
          <p:nvPr/>
        </p:nvSpPr>
        <p:spPr>
          <a:xfrm flipH="1">
            <a:off x="9144000" y="0"/>
            <a:ext cx="10096967" cy="10287000"/>
          </a:xfrm>
          <a:custGeom>
            <a:avLst/>
            <a:gdLst/>
            <a:ahLst/>
            <a:cxnLst/>
            <a:rect l="l" t="t" r="r" b="b"/>
            <a:pathLst>
              <a:path w="10096967" h="10287000">
                <a:moveTo>
                  <a:pt x="10096967" y="0"/>
                </a:moveTo>
                <a:lnTo>
                  <a:pt x="0" y="0"/>
                </a:lnTo>
                <a:lnTo>
                  <a:pt x="0" y="10287000"/>
                </a:lnTo>
                <a:lnTo>
                  <a:pt x="10096967" y="10287000"/>
                </a:lnTo>
                <a:lnTo>
                  <a:pt x="10096967" y="0"/>
                </a:lnTo>
                <a:close/>
              </a:path>
            </a:pathLst>
          </a:custGeom>
          <a:blipFill>
            <a:blip r:embed="rId3">
              <a:extLst>
                <a:ext uri="{96DAC541-7B7A-43D3-8B79-37D633B846F1}">
                  <asvg:svgBlip xmlns:asvg="http://schemas.microsoft.com/office/drawing/2016/SVG/main" r:embed="rId4"/>
                </a:ext>
              </a:extLst>
            </a:blip>
            <a:stretch>
              <a:fillRect r="-1882"/>
            </a:stretch>
          </a:blipFill>
        </p:spPr>
        <p:txBody>
          <a:bodyPr/>
          <a:lstStyle/>
          <a:p>
            <a:endParaRPr lang="en-US"/>
          </a:p>
        </p:txBody>
      </p:sp>
      <p:sp>
        <p:nvSpPr>
          <p:cNvPr id="4" name="TextBox 4"/>
          <p:cNvSpPr txBox="1"/>
          <p:nvPr/>
        </p:nvSpPr>
        <p:spPr>
          <a:xfrm>
            <a:off x="3349981" y="1219200"/>
            <a:ext cx="11588038" cy="1109010"/>
          </a:xfrm>
          <a:prstGeom prst="rect">
            <a:avLst/>
          </a:prstGeom>
        </p:spPr>
        <p:txBody>
          <a:bodyPr lIns="0" tIns="0" rIns="0" bIns="0" rtlCol="0" anchor="t">
            <a:spAutoFit/>
          </a:bodyPr>
          <a:lstStyle/>
          <a:p>
            <a:pPr algn="ctr">
              <a:lnSpc>
                <a:spcPts val="8229"/>
              </a:lnSpc>
            </a:pPr>
            <a:r>
              <a:rPr lang="en-US" sz="8572">
                <a:solidFill>
                  <a:srgbClr val="5D3B2E"/>
                </a:solidFill>
                <a:latin typeface="Bernoru SemiCondensed"/>
                <a:ea typeface="Bernoru SemiCondensed"/>
                <a:cs typeface="Bernoru SemiCondensed"/>
                <a:sym typeface="Bernoru SemiCondensed"/>
              </a:rPr>
              <a:t>THIS IS A ‘WE’ PROGRAM</a:t>
            </a:r>
          </a:p>
        </p:txBody>
      </p:sp>
      <p:sp>
        <p:nvSpPr>
          <p:cNvPr id="5" name="Freeform 5"/>
          <p:cNvSpPr/>
          <p:nvPr/>
        </p:nvSpPr>
        <p:spPr>
          <a:xfrm rot="4884106">
            <a:off x="-3409328" y="7968500"/>
            <a:ext cx="12528293" cy="11776595"/>
          </a:xfrm>
          <a:custGeom>
            <a:avLst/>
            <a:gdLst/>
            <a:ahLst/>
            <a:cxnLst/>
            <a:rect l="l" t="t" r="r" b="b"/>
            <a:pathLst>
              <a:path w="12528293" h="11776595">
                <a:moveTo>
                  <a:pt x="0" y="0"/>
                </a:moveTo>
                <a:lnTo>
                  <a:pt x="12528293" y="0"/>
                </a:lnTo>
                <a:lnTo>
                  <a:pt x="12528293" y="11776596"/>
                </a:lnTo>
                <a:lnTo>
                  <a:pt x="0" y="11776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9732616">
            <a:off x="-8761644" y="-7111720"/>
            <a:ext cx="12528293" cy="11776595"/>
          </a:xfrm>
          <a:custGeom>
            <a:avLst/>
            <a:gdLst/>
            <a:ahLst/>
            <a:cxnLst/>
            <a:rect l="l" t="t" r="r" b="b"/>
            <a:pathLst>
              <a:path w="12528293" h="11776595">
                <a:moveTo>
                  <a:pt x="0" y="0"/>
                </a:moveTo>
                <a:lnTo>
                  <a:pt x="12528293" y="0"/>
                </a:lnTo>
                <a:lnTo>
                  <a:pt x="12528293" y="11776595"/>
                </a:lnTo>
                <a:lnTo>
                  <a:pt x="0" y="11776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4884106">
            <a:off x="14686975" y="7142970"/>
            <a:ext cx="12528293" cy="11776595"/>
          </a:xfrm>
          <a:custGeom>
            <a:avLst/>
            <a:gdLst/>
            <a:ahLst/>
            <a:cxnLst/>
            <a:rect l="l" t="t" r="r" b="b"/>
            <a:pathLst>
              <a:path w="12528293" h="11776595">
                <a:moveTo>
                  <a:pt x="0" y="0"/>
                </a:moveTo>
                <a:lnTo>
                  <a:pt x="12528293" y="0"/>
                </a:lnTo>
                <a:lnTo>
                  <a:pt x="12528293" y="11776596"/>
                </a:lnTo>
                <a:lnTo>
                  <a:pt x="0" y="11776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6403255" y="7880046"/>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4721483">
            <a:off x="12789433" y="-6290180"/>
            <a:ext cx="10304023" cy="9685782"/>
          </a:xfrm>
          <a:custGeom>
            <a:avLst/>
            <a:gdLst/>
            <a:ahLst/>
            <a:cxnLst/>
            <a:rect l="l" t="t" r="r" b="b"/>
            <a:pathLst>
              <a:path w="10304023" h="9685782">
                <a:moveTo>
                  <a:pt x="0" y="0"/>
                </a:moveTo>
                <a:lnTo>
                  <a:pt x="10304024" y="0"/>
                </a:lnTo>
                <a:lnTo>
                  <a:pt x="10304024" y="9685782"/>
                </a:lnTo>
                <a:lnTo>
                  <a:pt x="0" y="968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5464709" y="571686"/>
            <a:ext cx="2476736" cy="2213583"/>
          </a:xfrm>
          <a:custGeom>
            <a:avLst/>
            <a:gdLst/>
            <a:ahLst/>
            <a:cxnLst/>
            <a:rect l="l" t="t" r="r" b="b"/>
            <a:pathLst>
              <a:path w="2476736" h="2213583">
                <a:moveTo>
                  <a:pt x="0" y="0"/>
                </a:moveTo>
                <a:lnTo>
                  <a:pt x="2476736" y="0"/>
                </a:lnTo>
                <a:lnTo>
                  <a:pt x="2476736" y="2213583"/>
                </a:lnTo>
                <a:lnTo>
                  <a:pt x="0" y="22135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2121031" y="727869"/>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824705" y="5957196"/>
            <a:ext cx="1609244" cy="972105"/>
          </a:xfrm>
          <a:custGeom>
            <a:avLst/>
            <a:gdLst/>
            <a:ahLst/>
            <a:cxnLst/>
            <a:rect l="l" t="t" r="r" b="b"/>
            <a:pathLst>
              <a:path w="1609244" h="972105">
                <a:moveTo>
                  <a:pt x="0" y="0"/>
                </a:moveTo>
                <a:lnTo>
                  <a:pt x="1609244" y="0"/>
                </a:lnTo>
                <a:lnTo>
                  <a:pt x="1609244" y="972105"/>
                </a:lnTo>
                <a:lnTo>
                  <a:pt x="0" y="9721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2433949" y="5766980"/>
            <a:ext cx="11854180" cy="4170467"/>
          </a:xfrm>
          <a:custGeom>
            <a:avLst/>
            <a:gdLst/>
            <a:ahLst/>
            <a:cxnLst/>
            <a:rect l="l" t="t" r="r" b="b"/>
            <a:pathLst>
              <a:path w="11854180" h="4170467">
                <a:moveTo>
                  <a:pt x="0" y="0"/>
                </a:moveTo>
                <a:lnTo>
                  <a:pt x="11854180" y="0"/>
                </a:lnTo>
                <a:lnTo>
                  <a:pt x="11854180" y="4170466"/>
                </a:lnTo>
                <a:lnTo>
                  <a:pt x="0" y="4170466"/>
                </a:lnTo>
                <a:lnTo>
                  <a:pt x="0" y="0"/>
                </a:lnTo>
                <a:close/>
              </a:path>
            </a:pathLst>
          </a:custGeom>
          <a:blipFill>
            <a:blip r:embed="rId15"/>
            <a:stretch>
              <a:fillRect t="-67829" b="-45351"/>
            </a:stretch>
          </a:blipFill>
        </p:spPr>
        <p:txBody>
          <a:bodyPr/>
          <a:lstStyle/>
          <a:p>
            <a:endParaRPr lang="en-US"/>
          </a:p>
        </p:txBody>
      </p:sp>
      <p:sp>
        <p:nvSpPr>
          <p:cNvPr id="14" name="Freeform 14"/>
          <p:cNvSpPr/>
          <p:nvPr/>
        </p:nvSpPr>
        <p:spPr>
          <a:xfrm>
            <a:off x="11960422" y="4312691"/>
            <a:ext cx="6101580" cy="5624756"/>
          </a:xfrm>
          <a:custGeom>
            <a:avLst/>
            <a:gdLst/>
            <a:ahLst/>
            <a:cxnLst/>
            <a:rect l="l" t="t" r="r" b="b"/>
            <a:pathLst>
              <a:path w="6101580" h="5624756">
                <a:moveTo>
                  <a:pt x="0" y="0"/>
                </a:moveTo>
                <a:lnTo>
                  <a:pt x="6101579" y="0"/>
                </a:lnTo>
                <a:lnTo>
                  <a:pt x="6101579" y="5624755"/>
                </a:lnTo>
                <a:lnTo>
                  <a:pt x="0" y="5624755"/>
                </a:lnTo>
                <a:lnTo>
                  <a:pt x="0" y="0"/>
                </a:lnTo>
                <a:close/>
              </a:path>
            </a:pathLst>
          </a:custGeom>
          <a:blipFill>
            <a:blip r:embed="rId16"/>
            <a:stretch>
              <a:fillRect l="-21115" t="-12084" r="-16650"/>
            </a:stretch>
          </a:blipFill>
        </p:spPr>
        <p:txBody>
          <a:bodyPr/>
          <a:lstStyle/>
          <a:p>
            <a:endParaRPr lang="en-US"/>
          </a:p>
        </p:txBody>
      </p:sp>
      <p:sp>
        <p:nvSpPr>
          <p:cNvPr id="15" name="Freeform 15"/>
          <p:cNvSpPr/>
          <p:nvPr/>
        </p:nvSpPr>
        <p:spPr>
          <a:xfrm>
            <a:off x="223281" y="2600455"/>
            <a:ext cx="3872235" cy="7336992"/>
          </a:xfrm>
          <a:custGeom>
            <a:avLst/>
            <a:gdLst/>
            <a:ahLst/>
            <a:cxnLst/>
            <a:rect l="l" t="t" r="r" b="b"/>
            <a:pathLst>
              <a:path w="3872235" h="7336992">
                <a:moveTo>
                  <a:pt x="0" y="0"/>
                </a:moveTo>
                <a:lnTo>
                  <a:pt x="3872235" y="0"/>
                </a:lnTo>
                <a:lnTo>
                  <a:pt x="3872235" y="7336991"/>
                </a:lnTo>
                <a:lnTo>
                  <a:pt x="0" y="7336991"/>
                </a:lnTo>
                <a:lnTo>
                  <a:pt x="0" y="0"/>
                </a:lnTo>
                <a:close/>
              </a:path>
            </a:pathLst>
          </a:custGeom>
          <a:blipFill>
            <a:blip r:embed="rId17"/>
            <a:stretch>
              <a:fillRect l="-57430" r="-61196"/>
            </a:stretch>
          </a:blipFill>
        </p:spPr>
        <p:txBody>
          <a:bodyPr/>
          <a:lstStyle/>
          <a:p>
            <a:endParaRPr lang="en-US"/>
          </a:p>
        </p:txBody>
      </p:sp>
      <p:sp>
        <p:nvSpPr>
          <p:cNvPr id="16" name="TextBox 16"/>
          <p:cNvSpPr txBox="1"/>
          <p:nvPr/>
        </p:nvSpPr>
        <p:spPr>
          <a:xfrm>
            <a:off x="4655415" y="2975769"/>
            <a:ext cx="8977169" cy="2147235"/>
          </a:xfrm>
          <a:prstGeom prst="rect">
            <a:avLst/>
          </a:prstGeom>
        </p:spPr>
        <p:txBody>
          <a:bodyPr lIns="0" tIns="0" rIns="0" bIns="0" rtlCol="0" anchor="t">
            <a:spAutoFit/>
          </a:bodyPr>
          <a:lstStyle/>
          <a:p>
            <a:pPr algn="ctr">
              <a:lnSpc>
                <a:spcPts val="8229"/>
              </a:lnSpc>
            </a:pPr>
            <a:r>
              <a:rPr lang="en-US" sz="8572">
                <a:solidFill>
                  <a:srgbClr val="5D3B2E"/>
                </a:solidFill>
                <a:latin typeface="Bernoru SemiCondensed"/>
                <a:ea typeface="Bernoru SemiCondensed"/>
                <a:cs typeface="Bernoru SemiCondensed"/>
                <a:sym typeface="Bernoru SemiCondensed"/>
              </a:rPr>
              <a:t>WE NEED TO COME TOGETHER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829</Words>
  <Application>Microsoft Office PowerPoint</Application>
  <PresentationFormat>Custom</PresentationFormat>
  <Paragraphs>69</Paragraphs>
  <Slides>11</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Lato</vt:lpstr>
      <vt:lpstr>Canva Sans Bold</vt:lpstr>
      <vt:lpstr>Calibri</vt:lpstr>
      <vt:lpstr>Arial</vt:lpstr>
      <vt:lpstr>Bernoru SemiCondensed</vt:lpstr>
      <vt:lpstr>Lato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BUFFYPAA 11.8.25</dc:title>
  <dc:creator>Amanda Barry</dc:creator>
  <cp:lastModifiedBy>Amanda Barry</cp:lastModifiedBy>
  <cp:revision>1</cp:revision>
  <dcterms:created xsi:type="dcterms:W3CDTF">2006-08-16T00:00:00Z</dcterms:created>
  <dcterms:modified xsi:type="dcterms:W3CDTF">2025-11-07T17:09:38Z</dcterms:modified>
  <dc:identifier>DAG1RU5JTPM</dc:identifier>
</cp:coreProperties>
</file>